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4" r:id="rId2"/>
    <p:sldId id="267" r:id="rId3"/>
    <p:sldId id="265" r:id="rId4"/>
    <p:sldId id="266" r:id="rId5"/>
    <p:sldId id="271" r:id="rId6"/>
    <p:sldId id="272" r:id="rId7"/>
    <p:sldId id="278" r:id="rId8"/>
    <p:sldId id="264" r:id="rId9"/>
    <p:sldId id="275" r:id="rId10"/>
    <p:sldId id="276" r:id="rId11"/>
    <p:sldId id="277" r:id="rId12"/>
  </p:sldIdLst>
  <p:sldSz cx="9144000" cy="6858000" type="screen4x3"/>
  <p:notesSz cx="6705600" cy="98425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7" autoAdjust="0"/>
    <p:restoredTop sz="89548" autoAdjust="0"/>
  </p:normalViewPr>
  <p:slideViewPr>
    <p:cSldViewPr>
      <p:cViewPr varScale="1">
        <p:scale>
          <a:sx n="90" d="100"/>
          <a:sy n="90" d="100"/>
        </p:scale>
        <p:origin x="7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05760" cy="49212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98288" y="0"/>
            <a:ext cx="2905760" cy="492125"/>
          </a:xfrm>
          <a:prstGeom prst="rect">
            <a:avLst/>
          </a:prstGeom>
        </p:spPr>
        <p:txBody>
          <a:bodyPr vert="horz" lIns="91440" tIns="45720" rIns="91440" bIns="45720" rtlCol="0"/>
          <a:lstStyle>
            <a:lvl1pPr algn="r">
              <a:defRPr sz="1200"/>
            </a:lvl1pPr>
          </a:lstStyle>
          <a:p>
            <a:fld id="{0EB2F06E-D8C6-4F74-8930-20A08710FDD5}" type="datetimeFigureOut">
              <a:rPr lang="de-DE" smtClean="0"/>
              <a:t>24.01.2018</a:t>
            </a:fld>
            <a:endParaRPr lang="de-DE"/>
          </a:p>
        </p:txBody>
      </p:sp>
      <p:sp>
        <p:nvSpPr>
          <p:cNvPr id="4" name="Fußzeilenplatzhalter 3"/>
          <p:cNvSpPr>
            <a:spLocks noGrp="1"/>
          </p:cNvSpPr>
          <p:nvPr>
            <p:ph type="ftr" sz="quarter" idx="2"/>
          </p:nvPr>
        </p:nvSpPr>
        <p:spPr>
          <a:xfrm>
            <a:off x="0" y="9348667"/>
            <a:ext cx="2905760" cy="49212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98288" y="9348667"/>
            <a:ext cx="2905760" cy="492125"/>
          </a:xfrm>
          <a:prstGeom prst="rect">
            <a:avLst/>
          </a:prstGeom>
        </p:spPr>
        <p:txBody>
          <a:bodyPr vert="horz" lIns="91440" tIns="45720" rIns="91440" bIns="45720" rtlCol="0" anchor="b"/>
          <a:lstStyle>
            <a:lvl1pPr algn="r">
              <a:defRPr sz="1200"/>
            </a:lvl1pPr>
          </a:lstStyle>
          <a:p>
            <a:fld id="{BE5BA57D-7C5F-4F39-A813-938DA7B5FD32}" type="slidenum">
              <a:rPr lang="de-DE" smtClean="0"/>
              <a:t>‹Nr.›</a:t>
            </a:fld>
            <a:endParaRPr lang="de-DE"/>
          </a:p>
        </p:txBody>
      </p:sp>
    </p:spTree>
    <p:extLst>
      <p:ext uri="{BB962C8B-B14F-4D97-AF65-F5344CB8AC3E}">
        <p14:creationId xmlns:p14="http://schemas.microsoft.com/office/powerpoint/2010/main" val="1361581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05760" cy="49212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98288" y="0"/>
            <a:ext cx="2905760" cy="492125"/>
          </a:xfrm>
          <a:prstGeom prst="rect">
            <a:avLst/>
          </a:prstGeom>
        </p:spPr>
        <p:txBody>
          <a:bodyPr vert="horz" lIns="91440" tIns="45720" rIns="91440" bIns="45720" rtlCol="0"/>
          <a:lstStyle>
            <a:lvl1pPr algn="r">
              <a:defRPr sz="1200"/>
            </a:lvl1pPr>
          </a:lstStyle>
          <a:p>
            <a:fld id="{6EC0A33A-DD4A-4605-842C-3AF9B9D654B5}" type="datetimeFigureOut">
              <a:rPr lang="de-DE" smtClean="0"/>
              <a:t>24.01.2018</a:t>
            </a:fld>
            <a:endParaRPr lang="de-DE"/>
          </a:p>
        </p:txBody>
      </p:sp>
      <p:sp>
        <p:nvSpPr>
          <p:cNvPr id="4" name="Folienbildplatzhalter 3"/>
          <p:cNvSpPr>
            <a:spLocks noGrp="1" noRot="1" noChangeAspect="1"/>
          </p:cNvSpPr>
          <p:nvPr>
            <p:ph type="sldImg" idx="2"/>
          </p:nvPr>
        </p:nvSpPr>
        <p:spPr>
          <a:xfrm>
            <a:off x="892175" y="738188"/>
            <a:ext cx="4921250" cy="36909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0560" y="4675188"/>
            <a:ext cx="5364480" cy="442912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48667"/>
            <a:ext cx="2905760" cy="49212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98288" y="9348667"/>
            <a:ext cx="2905760" cy="492125"/>
          </a:xfrm>
          <a:prstGeom prst="rect">
            <a:avLst/>
          </a:prstGeom>
        </p:spPr>
        <p:txBody>
          <a:bodyPr vert="horz" lIns="91440" tIns="45720" rIns="91440" bIns="45720" rtlCol="0" anchor="b"/>
          <a:lstStyle>
            <a:lvl1pPr algn="r">
              <a:defRPr sz="1200"/>
            </a:lvl1pPr>
          </a:lstStyle>
          <a:p>
            <a:fld id="{292EDA10-5CEF-473E-AB34-9B4205C9FC9C}" type="slidenum">
              <a:rPr lang="de-DE" smtClean="0"/>
              <a:t>‹Nr.›</a:t>
            </a:fld>
            <a:endParaRPr lang="de-DE"/>
          </a:p>
        </p:txBody>
      </p:sp>
    </p:spTree>
    <p:extLst>
      <p:ext uri="{BB962C8B-B14F-4D97-AF65-F5344CB8AC3E}">
        <p14:creationId xmlns:p14="http://schemas.microsoft.com/office/powerpoint/2010/main" val="427985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93763" y="739775"/>
            <a:ext cx="4918075" cy="368935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731D6286-46D6-48E3-B32E-2B902D2DE8E6}" type="slidenum">
              <a:rPr lang="de-DE" smtClean="0">
                <a:solidFill>
                  <a:prstClr val="black"/>
                </a:solidFill>
              </a:rPr>
              <a:pPr>
                <a:defRPr/>
              </a:pPr>
              <a:t>1</a:t>
            </a:fld>
            <a:endParaRPr lang="de-DE">
              <a:solidFill>
                <a:prstClr val="black"/>
              </a:solidFill>
            </a:endParaRPr>
          </a:p>
        </p:txBody>
      </p:sp>
    </p:spTree>
    <p:extLst>
      <p:ext uri="{BB962C8B-B14F-4D97-AF65-F5344CB8AC3E}">
        <p14:creationId xmlns:p14="http://schemas.microsoft.com/office/powerpoint/2010/main" val="3244810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2EDA10-5CEF-473E-AB34-9B4205C9FC9C}" type="slidenum">
              <a:rPr lang="de-DE" smtClean="0"/>
              <a:t>11</a:t>
            </a:fld>
            <a:endParaRPr lang="de-DE"/>
          </a:p>
        </p:txBody>
      </p:sp>
    </p:spTree>
    <p:extLst>
      <p:ext uri="{BB962C8B-B14F-4D97-AF65-F5344CB8AC3E}">
        <p14:creationId xmlns:p14="http://schemas.microsoft.com/office/powerpoint/2010/main" val="3320133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2EDA10-5CEF-473E-AB34-9B4205C9FC9C}" type="slidenum">
              <a:rPr lang="de-DE" smtClean="0"/>
              <a:t>2</a:t>
            </a:fld>
            <a:endParaRPr lang="de-DE"/>
          </a:p>
        </p:txBody>
      </p:sp>
    </p:spTree>
    <p:extLst>
      <p:ext uri="{BB962C8B-B14F-4D97-AF65-F5344CB8AC3E}">
        <p14:creationId xmlns:p14="http://schemas.microsoft.com/office/powerpoint/2010/main" val="307105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2EDA10-5CEF-473E-AB34-9B4205C9FC9C}" type="slidenum">
              <a:rPr lang="de-DE" smtClean="0"/>
              <a:t>4</a:t>
            </a:fld>
            <a:endParaRPr lang="de-DE"/>
          </a:p>
        </p:txBody>
      </p:sp>
    </p:spTree>
    <p:extLst>
      <p:ext uri="{BB962C8B-B14F-4D97-AF65-F5344CB8AC3E}">
        <p14:creationId xmlns:p14="http://schemas.microsoft.com/office/powerpoint/2010/main" val="3320133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2EDA10-5CEF-473E-AB34-9B4205C9FC9C}" type="slidenum">
              <a:rPr lang="de-DE" smtClean="0"/>
              <a:t>5</a:t>
            </a:fld>
            <a:endParaRPr lang="de-DE"/>
          </a:p>
        </p:txBody>
      </p:sp>
    </p:spTree>
    <p:extLst>
      <p:ext uri="{BB962C8B-B14F-4D97-AF65-F5344CB8AC3E}">
        <p14:creationId xmlns:p14="http://schemas.microsoft.com/office/powerpoint/2010/main" val="3320133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2EDA10-5CEF-473E-AB34-9B4205C9FC9C}" type="slidenum">
              <a:rPr lang="de-DE" smtClean="0"/>
              <a:t>6</a:t>
            </a:fld>
            <a:endParaRPr lang="de-DE"/>
          </a:p>
        </p:txBody>
      </p:sp>
    </p:spTree>
    <p:extLst>
      <p:ext uri="{BB962C8B-B14F-4D97-AF65-F5344CB8AC3E}">
        <p14:creationId xmlns:p14="http://schemas.microsoft.com/office/powerpoint/2010/main" val="3320133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2EDA10-5CEF-473E-AB34-9B4205C9FC9C}" type="slidenum">
              <a:rPr lang="de-DE" smtClean="0"/>
              <a:t>7</a:t>
            </a:fld>
            <a:endParaRPr lang="de-DE"/>
          </a:p>
        </p:txBody>
      </p:sp>
    </p:spTree>
    <p:extLst>
      <p:ext uri="{BB962C8B-B14F-4D97-AF65-F5344CB8AC3E}">
        <p14:creationId xmlns:p14="http://schemas.microsoft.com/office/powerpoint/2010/main" val="4196239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600" b="1" kern="1200" dirty="0" smtClean="0">
                <a:solidFill>
                  <a:srgbClr val="C00000"/>
                </a:solidFill>
                <a:effectLst/>
                <a:latin typeface="+mn-lt"/>
                <a:ea typeface="+mn-ea"/>
                <a:cs typeface="+mn-cs"/>
              </a:rPr>
              <a:t>Kurzanleitung:</a:t>
            </a:r>
          </a:p>
          <a:p>
            <a:r>
              <a:rPr lang="de-DE" sz="1200" kern="1200" dirty="0" smtClean="0">
                <a:solidFill>
                  <a:schemeClr val="tx1"/>
                </a:solidFill>
                <a:effectLst/>
                <a:latin typeface="+mn-lt"/>
                <a:ea typeface="+mn-ea"/>
                <a:cs typeface="+mn-cs"/>
              </a:rPr>
              <a:t> </a:t>
            </a:r>
          </a:p>
          <a:p>
            <a:pPr lvl="0"/>
            <a:r>
              <a:rPr lang="de-DE" sz="1200" b="1" kern="1200" dirty="0" smtClean="0">
                <a:solidFill>
                  <a:schemeClr val="tx1"/>
                </a:solidFill>
                <a:effectLst/>
                <a:latin typeface="+mn-lt"/>
                <a:ea typeface="+mn-ea"/>
                <a:cs typeface="+mn-cs"/>
              </a:rPr>
              <a:t>Kundensegmente in den Problemfeldern</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Potenzielle Kunden sind das Herz jedes Geschäftsmodells (kein Überleben ohne profitable Kunden).</a:t>
            </a:r>
          </a:p>
          <a:p>
            <a:pPr lvl="0"/>
            <a:r>
              <a:rPr lang="de-DE" sz="1200" kern="1200" dirty="0" smtClean="0">
                <a:solidFill>
                  <a:schemeClr val="tx1"/>
                </a:solidFill>
                <a:effectLst/>
                <a:latin typeface="+mn-lt"/>
                <a:ea typeface="+mn-ea"/>
                <a:cs typeface="+mn-cs"/>
              </a:rPr>
              <a:t>Ein Kundensegment vereinigt Kunden mit gemeinsamen Bedürfnissen und Verhaltensweisen.</a:t>
            </a:r>
          </a:p>
          <a:p>
            <a:pPr lvl="0"/>
            <a:r>
              <a:rPr lang="de-DE" sz="1200" i="1" kern="1200" dirty="0" smtClean="0">
                <a:solidFill>
                  <a:schemeClr val="tx1"/>
                </a:solidFill>
                <a:effectLst/>
                <a:latin typeface="+mn-lt"/>
                <a:ea typeface="+mn-ea"/>
                <a:cs typeface="+mn-cs"/>
              </a:rPr>
              <a:t>Aufgabe ist es, diejenigen Kundengruppen zu identifizieren und zu charakterisieren, die bedient werden sollen.</a:t>
            </a:r>
            <a:endParaRPr lang="de-DE" sz="1200" kern="1200" dirty="0" smtClean="0">
              <a:solidFill>
                <a:schemeClr val="tx1"/>
              </a:solidFill>
              <a:effectLst/>
              <a:latin typeface="+mn-lt"/>
              <a:ea typeface="+mn-ea"/>
              <a:cs typeface="+mn-cs"/>
            </a:endParaRPr>
          </a:p>
          <a:p>
            <a:pPr lvl="0"/>
            <a:r>
              <a:rPr lang="de-DE" sz="1200" i="1" kern="1200" dirty="0" smtClean="0">
                <a:solidFill>
                  <a:schemeClr val="tx1"/>
                </a:solidFill>
                <a:effectLst/>
                <a:latin typeface="+mn-lt"/>
                <a:ea typeface="+mn-ea"/>
                <a:cs typeface="+mn-cs"/>
              </a:rPr>
              <a:t>Für wen schöpfen wir Wert?</a:t>
            </a:r>
            <a:endParaRPr lang="de-DE" sz="1200" kern="1200" dirty="0" smtClean="0">
              <a:solidFill>
                <a:schemeClr val="tx1"/>
              </a:solidFill>
              <a:effectLst/>
              <a:latin typeface="+mn-lt"/>
              <a:ea typeface="+mn-ea"/>
              <a:cs typeface="+mn-cs"/>
            </a:endParaRPr>
          </a:p>
          <a:p>
            <a:pPr lvl="0"/>
            <a:r>
              <a:rPr lang="de-DE" sz="1200" i="1" kern="1200" dirty="0" smtClean="0">
                <a:solidFill>
                  <a:schemeClr val="tx1"/>
                </a:solidFill>
                <a:effectLst/>
                <a:latin typeface="+mn-lt"/>
                <a:ea typeface="+mn-ea"/>
                <a:cs typeface="+mn-cs"/>
              </a:rPr>
              <a:t>Wer sind unsere wichtigsten Kunden?</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p>
          <a:p>
            <a:pPr lvl="0"/>
            <a:r>
              <a:rPr lang="de-DE" sz="1200" b="1" kern="1200" dirty="0" smtClean="0">
                <a:solidFill>
                  <a:schemeClr val="tx1"/>
                </a:solidFill>
                <a:effectLst/>
                <a:latin typeface="+mn-lt"/>
                <a:ea typeface="+mn-ea"/>
                <a:cs typeface="+mn-cs"/>
              </a:rPr>
              <a:t>Wertangebot bzw. Unique </a:t>
            </a:r>
            <a:r>
              <a:rPr lang="de-DE" sz="1200" b="1" kern="1200" dirty="0" err="1" smtClean="0">
                <a:solidFill>
                  <a:schemeClr val="tx1"/>
                </a:solidFill>
                <a:effectLst/>
                <a:latin typeface="+mn-lt"/>
                <a:ea typeface="+mn-ea"/>
                <a:cs typeface="+mn-cs"/>
              </a:rPr>
              <a:t>Selling</a:t>
            </a:r>
            <a:r>
              <a:rPr lang="de-DE" sz="1200" b="1" kern="1200" dirty="0" smtClean="0">
                <a:solidFill>
                  <a:schemeClr val="tx1"/>
                </a:solidFill>
                <a:effectLst/>
                <a:latin typeface="+mn-lt"/>
                <a:ea typeface="+mn-ea"/>
                <a:cs typeface="+mn-cs"/>
              </a:rPr>
              <a:t> Proposition (USP) &amp; Problemlösung</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Wertangebot ist das Paket an Produkten/Dienstleistungen, das für ein bestimmtes Kundensegment Wert schöpft.</a:t>
            </a:r>
          </a:p>
          <a:p>
            <a:pPr lvl="0"/>
            <a:r>
              <a:rPr lang="de-DE" sz="1200" kern="1200" dirty="0" smtClean="0">
                <a:solidFill>
                  <a:schemeClr val="tx1"/>
                </a:solidFill>
                <a:effectLst/>
                <a:latin typeface="+mn-lt"/>
                <a:ea typeface="+mn-ea"/>
                <a:cs typeface="+mn-cs"/>
              </a:rPr>
              <a:t>Es ist der Grund, warum Kunden das noch zu entwickelnde Produkt kaufen sollten.</a:t>
            </a:r>
          </a:p>
          <a:p>
            <a:pPr lvl="0"/>
            <a:r>
              <a:rPr lang="de-DE" sz="1200" kern="1200" dirty="0" smtClean="0">
                <a:solidFill>
                  <a:schemeClr val="tx1"/>
                </a:solidFill>
                <a:effectLst/>
                <a:latin typeface="+mn-lt"/>
                <a:ea typeface="+mn-ea"/>
                <a:cs typeface="+mn-cs"/>
              </a:rPr>
              <a:t>Werte können quantitativ (Preis bzw. Kostenreduktion, Leistungsgeschwindigkeit, Information, Rechte) oder qualitativ (Reputation, Kundenerfahrung, Liebe, Vertrauen, Design, Anwenderfreundlichkeit) sein.</a:t>
            </a:r>
          </a:p>
          <a:p>
            <a:pPr lvl="0"/>
            <a:r>
              <a:rPr lang="de-DE" sz="1200" i="1" kern="1200" dirty="0" smtClean="0">
                <a:solidFill>
                  <a:schemeClr val="tx1"/>
                </a:solidFill>
                <a:effectLst/>
                <a:latin typeface="+mn-lt"/>
                <a:ea typeface="+mn-ea"/>
                <a:cs typeface="+mn-cs"/>
              </a:rPr>
              <a:t>Aufgabe ist es, den Wert zu identifizieren, die wir den potenziellen Kunden vermitteln wollen.</a:t>
            </a:r>
            <a:endParaRPr lang="de-DE" sz="1200" kern="1200" dirty="0" smtClean="0">
              <a:solidFill>
                <a:schemeClr val="tx1"/>
              </a:solidFill>
              <a:effectLst/>
              <a:latin typeface="+mn-lt"/>
              <a:ea typeface="+mn-ea"/>
              <a:cs typeface="+mn-cs"/>
            </a:endParaRPr>
          </a:p>
          <a:p>
            <a:pPr lvl="0"/>
            <a:r>
              <a:rPr lang="de-DE" sz="1200" i="1" kern="1200" dirty="0" smtClean="0">
                <a:solidFill>
                  <a:schemeClr val="tx1"/>
                </a:solidFill>
                <a:effectLst/>
                <a:latin typeface="+mn-lt"/>
                <a:ea typeface="+mn-ea"/>
                <a:cs typeface="+mn-cs"/>
              </a:rPr>
              <a:t>Worin unterscheidet sich das Wertangebot, von bestehenden Marktangeboten?</a:t>
            </a:r>
            <a:endParaRPr lang="de-DE" sz="1200" kern="1200" dirty="0" smtClean="0">
              <a:solidFill>
                <a:schemeClr val="tx1"/>
              </a:solidFill>
              <a:effectLst/>
              <a:latin typeface="+mn-lt"/>
              <a:ea typeface="+mn-ea"/>
              <a:cs typeface="+mn-cs"/>
            </a:endParaRPr>
          </a:p>
          <a:p>
            <a:pPr lvl="0"/>
            <a:r>
              <a:rPr lang="de-DE" sz="1200" i="1" kern="1200" dirty="0" smtClean="0">
                <a:solidFill>
                  <a:schemeClr val="tx1"/>
                </a:solidFill>
                <a:effectLst/>
                <a:latin typeface="+mn-lt"/>
                <a:ea typeface="+mn-ea"/>
                <a:cs typeface="+mn-cs"/>
              </a:rPr>
              <a:t>Welcher Kundennutzen resultiert aus der geplanten Innovation?</a:t>
            </a:r>
            <a:endParaRPr lang="de-DE" sz="1200" kern="1200" dirty="0" smtClean="0">
              <a:solidFill>
                <a:schemeClr val="tx1"/>
              </a:solidFill>
              <a:effectLst/>
              <a:latin typeface="+mn-lt"/>
              <a:ea typeface="+mn-ea"/>
              <a:cs typeface="+mn-cs"/>
            </a:endParaRPr>
          </a:p>
          <a:p>
            <a:pPr lvl="0"/>
            <a:r>
              <a:rPr lang="de-DE" sz="1200" i="1" kern="1200" dirty="0" smtClean="0">
                <a:solidFill>
                  <a:schemeClr val="tx1"/>
                </a:solidFill>
                <a:effectLst/>
                <a:latin typeface="+mn-lt"/>
                <a:ea typeface="+mn-ea"/>
                <a:cs typeface="+mn-cs"/>
              </a:rPr>
              <a:t>Welche der Probleme unserer Kunden helfen wir zu lösen?</a:t>
            </a:r>
            <a:endParaRPr lang="de-DE" sz="1200" kern="1200" dirty="0" smtClean="0">
              <a:solidFill>
                <a:schemeClr val="tx1"/>
              </a:solidFill>
              <a:effectLst/>
              <a:latin typeface="+mn-lt"/>
              <a:ea typeface="+mn-ea"/>
              <a:cs typeface="+mn-cs"/>
            </a:endParaRPr>
          </a:p>
          <a:p>
            <a:r>
              <a:rPr lang="de-DE" sz="1200" i="1"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pPr lvl="0"/>
            <a:r>
              <a:rPr lang="de-DE" sz="1200" b="1" kern="1200" dirty="0" smtClean="0">
                <a:solidFill>
                  <a:schemeClr val="tx1"/>
                </a:solidFill>
                <a:effectLst/>
                <a:latin typeface="+mn-lt"/>
                <a:ea typeface="+mn-ea"/>
                <a:cs typeface="+mn-cs"/>
              </a:rPr>
              <a:t>Kanäle der Ideenverbreitung</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Dieser Baustein beschreibt, wie die anvisierten Kundensegmente erreicht und angesprochen werden sollen, um ein Wertangebot zu vermitteln.</a:t>
            </a:r>
          </a:p>
          <a:p>
            <a:pPr lvl="0"/>
            <a:r>
              <a:rPr lang="de-DE" sz="1200" kern="1200" dirty="0" smtClean="0">
                <a:solidFill>
                  <a:schemeClr val="tx1"/>
                </a:solidFill>
                <a:effectLst/>
                <a:latin typeface="+mn-lt"/>
                <a:ea typeface="+mn-ea"/>
                <a:cs typeface="+mn-cs"/>
              </a:rPr>
              <a:t>Kanäle sind Berührungspunkte bzw. Schnittstellen mit den Kunden und dem Unternehmen. Sie spielen eine wichtige Rolle in der Kundenerfahrung.</a:t>
            </a:r>
          </a:p>
          <a:p>
            <a:pPr lvl="0"/>
            <a:r>
              <a:rPr lang="de-DE" sz="1200" i="1" kern="1200" dirty="0" smtClean="0">
                <a:solidFill>
                  <a:schemeClr val="tx1"/>
                </a:solidFill>
                <a:effectLst/>
                <a:latin typeface="+mn-lt"/>
                <a:ea typeface="+mn-ea"/>
                <a:cs typeface="+mn-cs"/>
              </a:rPr>
              <a:t>Aufgabe ist es, darzustellen, wie wir unsere Kunden erreichen, um Aufmerksamkeit auf unser Produkt zu lenken, den Kaufentscheidungsprozess anzustoßen, den Kauf abzuwickeln und in der Nachkaufphase im Kontakt/Austausch zu bleiben.</a:t>
            </a:r>
            <a:endParaRPr lang="de-DE" sz="1200" kern="1200" dirty="0" smtClean="0">
              <a:solidFill>
                <a:schemeClr val="tx1"/>
              </a:solidFill>
              <a:effectLst/>
              <a:latin typeface="+mn-lt"/>
              <a:ea typeface="+mn-ea"/>
              <a:cs typeface="+mn-cs"/>
            </a:endParaRPr>
          </a:p>
          <a:p>
            <a:pPr lvl="0"/>
            <a:r>
              <a:rPr lang="de-DE" sz="1200" i="1" kern="1200" dirty="0" smtClean="0">
                <a:solidFill>
                  <a:schemeClr val="tx1"/>
                </a:solidFill>
                <a:effectLst/>
                <a:latin typeface="+mn-lt"/>
                <a:ea typeface="+mn-ea"/>
                <a:cs typeface="+mn-cs"/>
              </a:rPr>
              <a:t>Welche Kanäle wollen wir nutzen? Wie sind diese in Kundenabläufe integriert?</a:t>
            </a:r>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pPr lvl="0"/>
            <a:r>
              <a:rPr lang="de-DE" sz="1200" b="1" kern="1200" dirty="0" smtClean="0">
                <a:solidFill>
                  <a:schemeClr val="tx1"/>
                </a:solidFill>
                <a:effectLst/>
                <a:latin typeface="+mn-lt"/>
                <a:ea typeface="+mn-ea"/>
                <a:cs typeface="+mn-cs"/>
              </a:rPr>
              <a:t>Kundenbeziehungen</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Kundenbeziehung beschreibt die Arten der Beziehung, die ein Unternehmen mit jedem Kundensegment eingehen möchte ((individuell)persönlich bis automatisiert, Mitbeteiligung, Selbstbedienung, Communities).</a:t>
            </a:r>
          </a:p>
          <a:p>
            <a:pPr lvl="0"/>
            <a:r>
              <a:rPr lang="de-DE" sz="1200" kern="1200" dirty="0" smtClean="0">
                <a:solidFill>
                  <a:schemeClr val="tx1"/>
                </a:solidFill>
                <a:effectLst/>
                <a:latin typeface="+mn-lt"/>
                <a:ea typeface="+mn-ea"/>
                <a:cs typeface="+mn-cs"/>
              </a:rPr>
              <a:t>Motivatoren sind Kundenakquise, Kundenpflege und Verkaufssteigerung.</a:t>
            </a:r>
          </a:p>
          <a:p>
            <a:pPr lvl="0"/>
            <a:r>
              <a:rPr lang="de-DE" sz="1200" i="1" kern="1200" dirty="0" smtClean="0">
                <a:solidFill>
                  <a:schemeClr val="tx1"/>
                </a:solidFill>
                <a:effectLst/>
                <a:latin typeface="+mn-lt"/>
                <a:ea typeface="+mn-ea"/>
                <a:cs typeface="+mn-cs"/>
              </a:rPr>
              <a:t>Aufgabe ist es, zu identifizieren, welche Arten von Beziehung jedes Kundensegment von uns erwartet?</a:t>
            </a:r>
            <a:endParaRPr lang="de-DE" sz="1200" kern="1200" dirty="0" smtClean="0">
              <a:solidFill>
                <a:schemeClr val="tx1"/>
              </a:solidFill>
              <a:effectLst/>
              <a:latin typeface="+mn-lt"/>
              <a:ea typeface="+mn-ea"/>
              <a:cs typeface="+mn-cs"/>
            </a:endParaRPr>
          </a:p>
          <a:p>
            <a:pPr lvl="0"/>
            <a:r>
              <a:rPr lang="de-DE" sz="1200" i="1" kern="1200" dirty="0" smtClean="0">
                <a:solidFill>
                  <a:schemeClr val="tx1"/>
                </a:solidFill>
                <a:effectLst/>
                <a:latin typeface="+mn-lt"/>
                <a:ea typeface="+mn-ea"/>
                <a:cs typeface="+mn-cs"/>
              </a:rPr>
              <a:t>Welche Arten von Kundenbeziehungen passen zum anvisierten Geschäftsmodell?</a:t>
            </a:r>
            <a:endParaRPr lang="de-DE" sz="1200" kern="1200" dirty="0" smtClean="0">
              <a:solidFill>
                <a:schemeClr val="tx1"/>
              </a:solidFill>
              <a:effectLst/>
              <a:latin typeface="+mn-lt"/>
              <a:ea typeface="+mn-ea"/>
              <a:cs typeface="+mn-cs"/>
            </a:endParaRPr>
          </a:p>
          <a:p>
            <a:pPr lvl="0"/>
            <a:r>
              <a:rPr lang="de-DE" sz="1200" b="1" kern="1200" dirty="0" smtClean="0">
                <a:solidFill>
                  <a:schemeClr val="tx1"/>
                </a:solidFill>
                <a:effectLst/>
                <a:latin typeface="+mn-lt"/>
                <a:ea typeface="+mn-ea"/>
                <a:cs typeface="+mn-cs"/>
              </a:rPr>
              <a:t>Gesellschaftliche Relevanz</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Gesellschaftliche Fragestellungen sind über den gesamten Forschungsprozess eng mit technologischen Entwicklungen verzahnt. Sie sind integraler Bestandteil jedes einzelnen Innovationsprojektes. </a:t>
            </a:r>
          </a:p>
          <a:p>
            <a:pPr lvl="0"/>
            <a:r>
              <a:rPr lang="de-DE" sz="1200" i="1" kern="1200" dirty="0" smtClean="0">
                <a:solidFill>
                  <a:schemeClr val="tx1"/>
                </a:solidFill>
                <a:effectLst/>
                <a:latin typeface="+mn-lt"/>
                <a:ea typeface="+mn-ea"/>
                <a:cs typeface="+mn-cs"/>
              </a:rPr>
              <a:t>Aufgabe ist es, darzustellen, welchen Beitrag die Idee bzw. Problemlösung im Kontext konkreter Entwicklungsprozesse und Anwendungen für gesellschaftliche Dimensionen (ökonomische, soziale, zukunftsorientierte, wissenschaftliche) hat.</a:t>
            </a:r>
            <a:endParaRPr lang="de-DE" sz="1200" kern="1200" dirty="0" smtClean="0">
              <a:solidFill>
                <a:schemeClr val="tx1"/>
              </a:solidFill>
              <a:effectLst/>
              <a:latin typeface="+mn-lt"/>
              <a:ea typeface="+mn-ea"/>
              <a:cs typeface="+mn-cs"/>
            </a:endParaRPr>
          </a:p>
          <a:p>
            <a:pPr lvl="0"/>
            <a:r>
              <a:rPr lang="de-DE" sz="1200" i="1" kern="1200" dirty="0" smtClean="0">
                <a:solidFill>
                  <a:schemeClr val="tx1"/>
                </a:solidFill>
                <a:effectLst/>
                <a:latin typeface="+mn-lt"/>
                <a:ea typeface="+mn-ea"/>
                <a:cs typeface="+mn-cs"/>
              </a:rPr>
              <a:t>Welche projektübergreifende, grundlegende Fragestellungen werden in diesem Innovationsvorhaben beantwortet?</a:t>
            </a:r>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pPr lvl="0"/>
            <a:r>
              <a:rPr lang="de-DE" sz="1200" b="1" kern="1200" dirty="0" smtClean="0">
                <a:solidFill>
                  <a:schemeClr val="tx1"/>
                </a:solidFill>
                <a:effectLst/>
                <a:latin typeface="+mn-lt"/>
                <a:ea typeface="+mn-ea"/>
                <a:cs typeface="+mn-cs"/>
              </a:rPr>
              <a:t>Verwertungspotenzial bzw. angestrebte Einnahmequellen</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Einnahmequellen sind Einkünfte, die aus jedem anvisierten Kundensegment des Innovationsvorhabens bezogen werden sollen.</a:t>
            </a:r>
          </a:p>
          <a:p>
            <a:pPr lvl="0"/>
            <a:r>
              <a:rPr lang="de-DE" sz="1200" i="1" kern="1200" dirty="0" smtClean="0">
                <a:solidFill>
                  <a:schemeClr val="tx1"/>
                </a:solidFill>
                <a:effectLst/>
                <a:latin typeface="+mn-lt"/>
                <a:ea typeface="+mn-ea"/>
                <a:cs typeface="+mn-cs"/>
              </a:rPr>
              <a:t>Aufgabe ist es, die Zahlungsbereitschaften der potenziellen Kunden abzuschätzen. Dabei gilt es zu überlegen, für welche Leistungsbestandteile Käufer zahlen würden und abzugleichen, wofür Käufer bisher zahlen, um den Mehrwert der geplanten Innovation monetär bewerten zu können.</a:t>
            </a:r>
            <a:endParaRPr lang="de-DE" sz="1200" kern="1200" dirty="0" smtClean="0">
              <a:solidFill>
                <a:schemeClr val="tx1"/>
              </a:solidFill>
              <a:effectLst/>
              <a:latin typeface="+mn-lt"/>
              <a:ea typeface="+mn-ea"/>
              <a:cs typeface="+mn-cs"/>
            </a:endParaRPr>
          </a:p>
          <a:p>
            <a:pPr lvl="0"/>
            <a:r>
              <a:rPr lang="de-DE" sz="1200" i="1" kern="1200" dirty="0" smtClean="0">
                <a:solidFill>
                  <a:schemeClr val="tx1"/>
                </a:solidFill>
                <a:effectLst/>
                <a:latin typeface="+mn-lt"/>
                <a:ea typeface="+mn-ea"/>
                <a:cs typeface="+mn-cs"/>
              </a:rPr>
              <a:t>Welche festen und welche variablen Preisfestlegungsmechanismen (Listenpreise, Verhandlung, Nutzungsgebühr (Lizenzierung), Mitgliederbeiträge, Spenden, Verleih) dienen als Einnahmequelle?</a:t>
            </a:r>
            <a:endParaRPr lang="de-DE" sz="1200" kern="1200" dirty="0" smtClean="0">
              <a:solidFill>
                <a:schemeClr val="tx1"/>
              </a:solidFill>
              <a:effectLst/>
              <a:latin typeface="+mn-lt"/>
              <a:ea typeface="+mn-ea"/>
              <a:cs typeface="+mn-cs"/>
            </a:endParaRPr>
          </a:p>
          <a:p>
            <a:r>
              <a:rPr lang="de-DE" sz="1200" i="1"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pPr lvl="0"/>
            <a:r>
              <a:rPr lang="de-DE" sz="1200" b="1" kern="1200" dirty="0" smtClean="0">
                <a:solidFill>
                  <a:schemeClr val="tx1"/>
                </a:solidFill>
                <a:effectLst/>
                <a:latin typeface="+mn-lt"/>
                <a:ea typeface="+mn-ea"/>
                <a:cs typeface="+mn-cs"/>
              </a:rPr>
              <a:t>Schlüsselressourcen</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Schlüsselressourcen sind diejenigen Wirtschaftsgüter (physische, intellektuelle (Patente, Partnerschaften, Kundenstamm), menschliche und finanzielle), die das Wertangebot ermöglichen.</a:t>
            </a:r>
          </a:p>
          <a:p>
            <a:pPr lvl="0"/>
            <a:r>
              <a:rPr lang="de-DE" sz="1200" i="1" kern="1200" dirty="0" smtClean="0">
                <a:solidFill>
                  <a:schemeClr val="tx1"/>
                </a:solidFill>
                <a:effectLst/>
                <a:latin typeface="+mn-lt"/>
                <a:ea typeface="+mn-ea"/>
                <a:cs typeface="+mn-cs"/>
              </a:rPr>
              <a:t>Aufgabe ist es, die wichtigsten Schlüsselressourcen für die Erstellung des Wertangebotes zu identifizieren.</a:t>
            </a:r>
            <a:endParaRPr lang="de-DE" sz="1200" kern="1200" dirty="0" smtClean="0">
              <a:solidFill>
                <a:schemeClr val="tx1"/>
              </a:solidFill>
              <a:effectLst/>
              <a:latin typeface="+mn-lt"/>
              <a:ea typeface="+mn-ea"/>
              <a:cs typeface="+mn-cs"/>
            </a:endParaRPr>
          </a:p>
          <a:p>
            <a:r>
              <a:rPr lang="de-DE" sz="1200" b="1" i="1"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pPr lvl="0"/>
            <a:r>
              <a:rPr lang="de-DE" sz="1200" b="1" kern="1200" dirty="0" smtClean="0">
                <a:solidFill>
                  <a:schemeClr val="tx1"/>
                </a:solidFill>
                <a:effectLst/>
                <a:latin typeface="+mn-lt"/>
                <a:ea typeface="+mn-ea"/>
                <a:cs typeface="+mn-cs"/>
              </a:rPr>
              <a:t>Schlüsselaktivitäten</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Schlüsselaktivitäten sind die wichtigsten Handlungen (Technologieentwicklung, Produktion, Problemlösung, Plattform/Netzwerk), die Unternehmen vornehmen muss, um erfolgreich zu agieren.</a:t>
            </a:r>
          </a:p>
          <a:p>
            <a:pPr lvl="0"/>
            <a:r>
              <a:rPr lang="de-DE" sz="1200" i="1" kern="1200" dirty="0" smtClean="0">
                <a:solidFill>
                  <a:schemeClr val="tx1"/>
                </a:solidFill>
                <a:effectLst/>
                <a:latin typeface="+mn-lt"/>
                <a:ea typeface="+mn-ea"/>
                <a:cs typeface="+mn-cs"/>
              </a:rPr>
              <a:t>Aufgabe ist es, die wichtigsten Schlüsselaktivitäten zu benennen.</a:t>
            </a:r>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pPr lvl="0"/>
            <a:r>
              <a:rPr lang="de-DE" sz="1200" b="1" kern="1200" dirty="0" smtClean="0">
                <a:solidFill>
                  <a:schemeClr val="tx1"/>
                </a:solidFill>
                <a:effectLst/>
                <a:latin typeface="+mn-lt"/>
                <a:ea typeface="+mn-ea"/>
                <a:cs typeface="+mn-cs"/>
              </a:rPr>
              <a:t>Schlüsselpartnerschaften</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Schlüsselpartnerschaften beschreiben das Netzwerk von Lieferanten und Partnern, die zum Gelingen des Innovationsprojektes beitragen.</a:t>
            </a:r>
          </a:p>
          <a:p>
            <a:pPr lvl="0"/>
            <a:r>
              <a:rPr lang="de-DE" sz="1200" i="1" kern="1200" dirty="0" smtClean="0">
                <a:solidFill>
                  <a:schemeClr val="tx1"/>
                </a:solidFill>
                <a:effectLst/>
                <a:latin typeface="+mn-lt"/>
                <a:ea typeface="+mn-ea"/>
                <a:cs typeface="+mn-cs"/>
              </a:rPr>
              <a:t>Aufgabe ist es, die wichtigsten Schlüsselpartner zu identifizieren.</a:t>
            </a:r>
            <a:endParaRPr lang="de-DE" sz="1200" kern="1200" dirty="0" smtClean="0">
              <a:solidFill>
                <a:schemeClr val="tx1"/>
              </a:solidFill>
              <a:effectLst/>
              <a:latin typeface="+mn-lt"/>
              <a:ea typeface="+mn-ea"/>
              <a:cs typeface="+mn-cs"/>
            </a:endParaRPr>
          </a:p>
          <a:p>
            <a:pPr lvl="0"/>
            <a:r>
              <a:rPr lang="de-DE" sz="1200" i="1" kern="1200" dirty="0" smtClean="0">
                <a:solidFill>
                  <a:schemeClr val="tx1"/>
                </a:solidFill>
                <a:effectLst/>
                <a:latin typeface="+mn-lt"/>
                <a:ea typeface="+mn-ea"/>
                <a:cs typeface="+mn-cs"/>
              </a:rPr>
              <a:t>Welche Schlüsselaktivitäten üben die Partner aus.</a:t>
            </a:r>
            <a:endParaRPr lang="de-DE" sz="1200" kern="1200" dirty="0" smtClean="0">
              <a:solidFill>
                <a:schemeClr val="tx1"/>
              </a:solidFill>
              <a:effectLst/>
              <a:latin typeface="+mn-lt"/>
              <a:ea typeface="+mn-ea"/>
              <a:cs typeface="+mn-cs"/>
            </a:endParaRPr>
          </a:p>
          <a:p>
            <a:pPr lvl="0"/>
            <a:r>
              <a:rPr lang="de-DE" sz="1200" i="1" kern="1200" dirty="0" smtClean="0">
                <a:solidFill>
                  <a:schemeClr val="tx1"/>
                </a:solidFill>
                <a:effectLst/>
                <a:latin typeface="+mn-lt"/>
                <a:ea typeface="+mn-ea"/>
                <a:cs typeface="+mn-cs"/>
              </a:rPr>
              <a:t>Welche (potenziellen) Partner können hilfreich für die Motivationen (Innovationsbeschleunigung, Optimierung und Mengenvorteil, Verringerung von Risiko, Akquise &amp; Marktzugang) sein.</a:t>
            </a:r>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pPr lvl="0"/>
            <a:r>
              <a:rPr lang="de-DE" sz="1200" b="1" kern="1200" dirty="0" smtClean="0">
                <a:solidFill>
                  <a:schemeClr val="tx1"/>
                </a:solidFill>
                <a:effectLst/>
                <a:latin typeface="+mn-lt"/>
                <a:ea typeface="+mn-ea"/>
                <a:cs typeface="+mn-cs"/>
              </a:rPr>
              <a:t>Kostenstrukturen</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Die Kostenstruktur beschreibt alle Kosten die zur Ausführung anfallen.</a:t>
            </a:r>
          </a:p>
          <a:p>
            <a:pPr lvl="0"/>
            <a:r>
              <a:rPr lang="de-DE" sz="1200" i="1" kern="1200" dirty="0" smtClean="0">
                <a:solidFill>
                  <a:schemeClr val="tx1"/>
                </a:solidFill>
                <a:effectLst/>
                <a:latin typeface="+mn-lt"/>
                <a:ea typeface="+mn-ea"/>
                <a:cs typeface="+mn-cs"/>
              </a:rPr>
              <a:t>Aufgabe ist es, die wichtigsten anfallenden Kosten zu nennen.</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Welche Schlüsselressourcen und welche Schlüsselaktivitäten sind am teuersten?</a:t>
            </a:r>
          </a:p>
          <a:p>
            <a:pPr lvl="0"/>
            <a:r>
              <a:rPr lang="de-DE" sz="1200" kern="1200" dirty="0" smtClean="0">
                <a:solidFill>
                  <a:schemeClr val="tx1"/>
                </a:solidFill>
                <a:effectLst/>
                <a:latin typeface="+mn-lt"/>
                <a:ea typeface="+mn-ea"/>
                <a:cs typeface="+mn-cs"/>
              </a:rPr>
              <a:t>Was dominiert das Geschäftsmodell – Kosten- oder Wertorientierung?</a:t>
            </a:r>
          </a:p>
          <a:p>
            <a:endParaRPr lang="de-DE" dirty="0"/>
          </a:p>
        </p:txBody>
      </p:sp>
      <p:sp>
        <p:nvSpPr>
          <p:cNvPr id="4" name="Foliennummernplatzhalter 3"/>
          <p:cNvSpPr>
            <a:spLocks noGrp="1"/>
          </p:cNvSpPr>
          <p:nvPr>
            <p:ph type="sldNum" sz="quarter" idx="10"/>
          </p:nvPr>
        </p:nvSpPr>
        <p:spPr/>
        <p:txBody>
          <a:bodyPr/>
          <a:lstStyle/>
          <a:p>
            <a:fld id="{292EDA10-5CEF-473E-AB34-9B4205C9FC9C}" type="slidenum">
              <a:rPr lang="de-DE" smtClean="0"/>
              <a:t>8</a:t>
            </a:fld>
            <a:endParaRPr lang="de-DE"/>
          </a:p>
        </p:txBody>
      </p:sp>
    </p:spTree>
    <p:extLst>
      <p:ext uri="{BB962C8B-B14F-4D97-AF65-F5344CB8AC3E}">
        <p14:creationId xmlns:p14="http://schemas.microsoft.com/office/powerpoint/2010/main" val="2455685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2EDA10-5CEF-473E-AB34-9B4205C9FC9C}" type="slidenum">
              <a:rPr lang="de-DE" smtClean="0"/>
              <a:t>9</a:t>
            </a:fld>
            <a:endParaRPr lang="de-DE"/>
          </a:p>
        </p:txBody>
      </p:sp>
    </p:spTree>
    <p:extLst>
      <p:ext uri="{BB962C8B-B14F-4D97-AF65-F5344CB8AC3E}">
        <p14:creationId xmlns:p14="http://schemas.microsoft.com/office/powerpoint/2010/main" val="3320133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2EDA10-5CEF-473E-AB34-9B4205C9FC9C}" type="slidenum">
              <a:rPr lang="de-DE" smtClean="0"/>
              <a:t>10</a:t>
            </a:fld>
            <a:endParaRPr lang="de-DE"/>
          </a:p>
        </p:txBody>
      </p:sp>
    </p:spTree>
    <p:extLst>
      <p:ext uri="{BB962C8B-B14F-4D97-AF65-F5344CB8AC3E}">
        <p14:creationId xmlns:p14="http://schemas.microsoft.com/office/powerpoint/2010/main" val="3320133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B3D72A28-6E37-47CE-99F3-5D79F25CC39C}" type="datetimeFigureOut">
              <a:rPr lang="en-AU"/>
              <a:pPr>
                <a:defRPr/>
              </a:pPr>
              <a:t>24/01/2018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13122FFE-DB63-40EA-9FEE-44EB1B5B8D88}" type="slidenum">
              <a:rPr lang="en-AU"/>
              <a:pPr>
                <a:defRPr/>
              </a:pPr>
              <a:t>‹Nr.›</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4CC3E465-A95D-4597-BBF9-26C754D96299}" type="datetimeFigureOut">
              <a:rPr lang="en-AU"/>
              <a:pPr>
                <a:defRPr/>
              </a:pPr>
              <a:t>24/01/2018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9F38779D-A852-4C26-A0A1-5A3CB14F59E7}" type="slidenum">
              <a:rPr lang="en-AU"/>
              <a:pPr>
                <a:defRPr/>
              </a:pPr>
              <a:t>‹Nr.›</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58003BD2-B302-4065-8E99-2355CEE672DB}" type="datetimeFigureOut">
              <a:rPr lang="en-AU"/>
              <a:pPr>
                <a:defRPr/>
              </a:pPr>
              <a:t>24/01/2018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23480572-E297-4EBD-8255-898ED9D02C35}" type="slidenum">
              <a:rPr lang="en-AU"/>
              <a:pPr>
                <a:defRPr/>
              </a:pPr>
              <a:t>‹Nr.›</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D2A98839-D685-4C73-B910-02BFDA2B749B}" type="datetimeFigureOut">
              <a:rPr lang="en-AU"/>
              <a:pPr>
                <a:defRPr/>
              </a:pPr>
              <a:t>24/01/2018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BC70D9A4-4E52-4AD1-8EB0-900F6A90443A}" type="slidenum">
              <a:rPr lang="en-AU"/>
              <a:pPr>
                <a:defRPr/>
              </a:pPr>
              <a:t>‹Nr.›</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AAF60F-EB10-457D-92B9-86DC9D79DCD7}" type="datetimeFigureOut">
              <a:rPr lang="en-AU"/>
              <a:pPr>
                <a:defRPr/>
              </a:pPr>
              <a:t>24/01/2018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B37A5679-EA2C-46D6-B854-408EE1EA3809}" type="slidenum">
              <a:rPr lang="en-AU"/>
              <a:pPr>
                <a:defRPr/>
              </a:pPr>
              <a:t>‹Nr.›</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C2BBE288-3AA6-4EA2-A97C-C0F2E9166CED}" type="datetimeFigureOut">
              <a:rPr lang="en-AU"/>
              <a:pPr>
                <a:defRPr/>
              </a:pPr>
              <a:t>24/01/2018</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dirty="0"/>
          </a:p>
        </p:txBody>
      </p:sp>
      <p:sp>
        <p:nvSpPr>
          <p:cNvPr id="7" name="Slide Number Placeholder 5"/>
          <p:cNvSpPr>
            <a:spLocks noGrp="1"/>
          </p:cNvSpPr>
          <p:nvPr>
            <p:ph type="sldNum" sz="quarter" idx="12"/>
          </p:nvPr>
        </p:nvSpPr>
        <p:spPr/>
        <p:txBody>
          <a:bodyPr/>
          <a:lstStyle>
            <a:lvl1pPr>
              <a:defRPr/>
            </a:lvl1pPr>
          </a:lstStyle>
          <a:p>
            <a:pPr>
              <a:defRPr/>
            </a:pPr>
            <a:fld id="{12E55B0D-09C6-459E-B8A3-607027447B8C}" type="slidenum">
              <a:rPr lang="en-AU"/>
              <a:pPr>
                <a:defRPr/>
              </a:pPr>
              <a:t>‹Nr.›</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78B3E126-A795-4B39-92C1-A890E8F0A63A}" type="datetimeFigureOut">
              <a:rPr lang="en-AU"/>
              <a:pPr>
                <a:defRPr/>
              </a:pPr>
              <a:t>24/01/2018</a:t>
            </a:fld>
            <a:endParaRPr lang="en-AU" dirty="0"/>
          </a:p>
        </p:txBody>
      </p:sp>
      <p:sp>
        <p:nvSpPr>
          <p:cNvPr id="8" name="Footer Placeholder 4"/>
          <p:cNvSpPr>
            <a:spLocks noGrp="1"/>
          </p:cNvSpPr>
          <p:nvPr>
            <p:ph type="ftr" sz="quarter" idx="11"/>
          </p:nvPr>
        </p:nvSpPr>
        <p:spPr/>
        <p:txBody>
          <a:bodyPr/>
          <a:lstStyle>
            <a:lvl1pPr>
              <a:defRPr/>
            </a:lvl1pPr>
          </a:lstStyle>
          <a:p>
            <a:pPr>
              <a:defRPr/>
            </a:pPr>
            <a:endParaRPr lang="en-AU" dirty="0"/>
          </a:p>
        </p:txBody>
      </p:sp>
      <p:sp>
        <p:nvSpPr>
          <p:cNvPr id="9" name="Slide Number Placeholder 5"/>
          <p:cNvSpPr>
            <a:spLocks noGrp="1"/>
          </p:cNvSpPr>
          <p:nvPr>
            <p:ph type="sldNum" sz="quarter" idx="12"/>
          </p:nvPr>
        </p:nvSpPr>
        <p:spPr/>
        <p:txBody>
          <a:bodyPr/>
          <a:lstStyle>
            <a:lvl1pPr>
              <a:defRPr/>
            </a:lvl1pPr>
          </a:lstStyle>
          <a:p>
            <a:pPr>
              <a:defRPr/>
            </a:pPr>
            <a:fld id="{7F1D323D-0B25-479C-8BF4-EDBB52B1E853}" type="slidenum">
              <a:rPr lang="en-AU"/>
              <a:pPr>
                <a:defRPr/>
              </a:pPr>
              <a:t>‹Nr.›</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C1E74AFA-2ED2-41BB-AB23-C492E8D3F56A}" type="datetimeFigureOut">
              <a:rPr lang="en-AU"/>
              <a:pPr>
                <a:defRPr/>
              </a:pPr>
              <a:t>24/01/2018</a:t>
            </a:fld>
            <a:endParaRPr lang="en-AU" dirty="0"/>
          </a:p>
        </p:txBody>
      </p:sp>
      <p:sp>
        <p:nvSpPr>
          <p:cNvPr id="4" name="Footer Placeholder 4"/>
          <p:cNvSpPr>
            <a:spLocks noGrp="1"/>
          </p:cNvSpPr>
          <p:nvPr>
            <p:ph type="ftr" sz="quarter" idx="11"/>
          </p:nvPr>
        </p:nvSpPr>
        <p:spPr/>
        <p:txBody>
          <a:bodyPr/>
          <a:lstStyle>
            <a:lvl1pPr>
              <a:defRPr/>
            </a:lvl1pPr>
          </a:lstStyle>
          <a:p>
            <a:pPr>
              <a:defRPr/>
            </a:pPr>
            <a:endParaRPr lang="en-AU" dirty="0"/>
          </a:p>
        </p:txBody>
      </p:sp>
      <p:sp>
        <p:nvSpPr>
          <p:cNvPr id="5" name="Slide Number Placeholder 5"/>
          <p:cNvSpPr>
            <a:spLocks noGrp="1"/>
          </p:cNvSpPr>
          <p:nvPr>
            <p:ph type="sldNum" sz="quarter" idx="12"/>
          </p:nvPr>
        </p:nvSpPr>
        <p:spPr/>
        <p:txBody>
          <a:bodyPr/>
          <a:lstStyle>
            <a:lvl1pPr>
              <a:defRPr/>
            </a:lvl1pPr>
          </a:lstStyle>
          <a:p>
            <a:pPr>
              <a:defRPr/>
            </a:pPr>
            <a:fld id="{0671606E-9F33-4538-9D7A-C71704F4E7A0}" type="slidenum">
              <a:rPr lang="en-AU"/>
              <a:pPr>
                <a:defRPr/>
              </a:pPr>
              <a:t>‹Nr.›</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F74AA1-C955-4B09-854E-3E4A6094309B}" type="datetimeFigureOut">
              <a:rPr lang="en-AU"/>
              <a:pPr>
                <a:defRPr/>
              </a:pPr>
              <a:t>24/01/2018</a:t>
            </a:fld>
            <a:endParaRPr lang="en-AU" dirty="0"/>
          </a:p>
        </p:txBody>
      </p:sp>
      <p:sp>
        <p:nvSpPr>
          <p:cNvPr id="3" name="Footer Placeholder 4"/>
          <p:cNvSpPr>
            <a:spLocks noGrp="1"/>
          </p:cNvSpPr>
          <p:nvPr>
            <p:ph type="ftr" sz="quarter" idx="11"/>
          </p:nvPr>
        </p:nvSpPr>
        <p:spPr/>
        <p:txBody>
          <a:bodyPr/>
          <a:lstStyle>
            <a:lvl1pPr>
              <a:defRPr/>
            </a:lvl1pPr>
          </a:lstStyle>
          <a:p>
            <a:pPr>
              <a:defRPr/>
            </a:pPr>
            <a:endParaRPr lang="en-AU" dirty="0"/>
          </a:p>
        </p:txBody>
      </p:sp>
      <p:sp>
        <p:nvSpPr>
          <p:cNvPr id="4" name="Slide Number Placeholder 5"/>
          <p:cNvSpPr>
            <a:spLocks noGrp="1"/>
          </p:cNvSpPr>
          <p:nvPr>
            <p:ph type="sldNum" sz="quarter" idx="12"/>
          </p:nvPr>
        </p:nvSpPr>
        <p:spPr/>
        <p:txBody>
          <a:bodyPr/>
          <a:lstStyle>
            <a:lvl1pPr>
              <a:defRPr/>
            </a:lvl1pPr>
          </a:lstStyle>
          <a:p>
            <a:pPr>
              <a:defRPr/>
            </a:pPr>
            <a:fld id="{857BD877-F750-48E0-B45A-8BA024CAC844}" type="slidenum">
              <a:rPr lang="en-AU"/>
              <a:pPr>
                <a:defRPr/>
              </a:pPr>
              <a:t>‹Nr.›</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545C4F-B111-4FA9-A6D6-9A3BB3272E45}" type="datetimeFigureOut">
              <a:rPr lang="en-AU"/>
              <a:pPr>
                <a:defRPr/>
              </a:pPr>
              <a:t>24/01/2018</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dirty="0"/>
          </a:p>
        </p:txBody>
      </p:sp>
      <p:sp>
        <p:nvSpPr>
          <p:cNvPr id="7" name="Slide Number Placeholder 5"/>
          <p:cNvSpPr>
            <a:spLocks noGrp="1"/>
          </p:cNvSpPr>
          <p:nvPr>
            <p:ph type="sldNum" sz="quarter" idx="12"/>
          </p:nvPr>
        </p:nvSpPr>
        <p:spPr/>
        <p:txBody>
          <a:bodyPr/>
          <a:lstStyle>
            <a:lvl1pPr>
              <a:defRPr/>
            </a:lvl1pPr>
          </a:lstStyle>
          <a:p>
            <a:pPr>
              <a:defRPr/>
            </a:pPr>
            <a:fld id="{6A10060D-2F21-47EB-BC31-98104C39A172}" type="slidenum">
              <a:rPr lang="en-AU"/>
              <a:pPr>
                <a:defRPr/>
              </a:pPr>
              <a:t>‹Nr.›</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831E00-63A6-41AF-880F-91E4C617D98D}" type="datetimeFigureOut">
              <a:rPr lang="en-AU"/>
              <a:pPr>
                <a:defRPr/>
              </a:pPr>
              <a:t>24/01/2018</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dirty="0"/>
          </a:p>
        </p:txBody>
      </p:sp>
      <p:sp>
        <p:nvSpPr>
          <p:cNvPr id="7" name="Slide Number Placeholder 5"/>
          <p:cNvSpPr>
            <a:spLocks noGrp="1"/>
          </p:cNvSpPr>
          <p:nvPr>
            <p:ph type="sldNum" sz="quarter" idx="12"/>
          </p:nvPr>
        </p:nvSpPr>
        <p:spPr/>
        <p:txBody>
          <a:bodyPr/>
          <a:lstStyle>
            <a:lvl1pPr>
              <a:defRPr/>
            </a:lvl1pPr>
          </a:lstStyle>
          <a:p>
            <a:pPr>
              <a:defRPr/>
            </a:pPr>
            <a:fld id="{616C7D24-C3F6-4886-8F39-AFA0FA232809}" type="slidenum">
              <a:rPr lang="en-AU"/>
              <a:pPr>
                <a:defRPr/>
              </a:pPr>
              <a:t>‹Nr.›</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9776A25-9BB3-4F0F-AC34-3943AB32122F}" type="datetimeFigureOut">
              <a:rPr lang="en-AU"/>
              <a:pPr>
                <a:defRPr/>
              </a:pPr>
              <a:t>24/01/2018</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AAB79E4-85D4-4C2B-995D-78D62893DB18}" type="slidenum">
              <a:rPr lang="en-AU"/>
              <a:pPr>
                <a:defRPr/>
              </a:pPr>
              <a:t>‹Nr.›</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3.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hyperlink" Target="http://www.businessmodelgeneration.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unternehmen-region.de/_img/common/1pix.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6"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unternehmen-region.de/_img/common/1pix.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6"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T:\3D-Sensation\_Strategiephase\Kurzbeschreibung 3Dsensation\3d-Sensation-Logo_.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02780" y="6293172"/>
            <a:ext cx="2041842" cy="43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el 3"/>
          <p:cNvSpPr>
            <a:spLocks noGrp="1"/>
          </p:cNvSpPr>
          <p:nvPr>
            <p:ph type="ctrTitle"/>
          </p:nvPr>
        </p:nvSpPr>
        <p:spPr>
          <a:xfrm>
            <a:off x="685800" y="838200"/>
            <a:ext cx="7772400" cy="1470025"/>
          </a:xfrm>
        </p:spPr>
        <p:txBody>
          <a:bodyPr/>
          <a:lstStyle/>
          <a:p>
            <a:r>
              <a:rPr lang="de-DE" sz="2800" b="1" dirty="0" smtClean="0"/>
              <a:t>Vorlage Ideenskizze</a:t>
            </a:r>
            <a:br>
              <a:rPr lang="de-DE" sz="2800" b="1" dirty="0" smtClean="0"/>
            </a:br>
            <a:r>
              <a:rPr lang="de-DE" sz="2800" b="1" dirty="0">
                <a:solidFill>
                  <a:srgbClr val="000000"/>
                </a:solidFill>
                <a:latin typeface="Calibri" pitchFamily="34" charset="0"/>
                <a:cs typeface="Arial" charset="0"/>
              </a:rPr>
              <a:t>Ideen-Invention-Innovation (I³) </a:t>
            </a:r>
            <a:br>
              <a:rPr lang="de-DE" sz="2800" b="1" dirty="0">
                <a:solidFill>
                  <a:srgbClr val="000000"/>
                </a:solidFill>
                <a:latin typeface="Calibri" pitchFamily="34" charset="0"/>
                <a:cs typeface="Arial" charset="0"/>
              </a:rPr>
            </a:br>
            <a:r>
              <a:rPr lang="de-DE" sz="2800" b="1" dirty="0">
                <a:solidFill>
                  <a:srgbClr val="FF0000"/>
                </a:solidFill>
                <a:latin typeface="Calibri" pitchFamily="34" charset="0"/>
                <a:cs typeface="Arial" charset="0"/>
              </a:rPr>
              <a:t>Call </a:t>
            </a:r>
            <a:r>
              <a:rPr lang="de-DE" sz="2800" b="1" dirty="0" smtClean="0">
                <a:solidFill>
                  <a:srgbClr val="FF0000"/>
                </a:solidFill>
                <a:latin typeface="Calibri" pitchFamily="34" charset="0"/>
                <a:cs typeface="Arial" charset="0"/>
              </a:rPr>
              <a:t>2018</a:t>
            </a:r>
            <a:r>
              <a:rPr lang="de-DE" sz="2800" b="1" dirty="0">
                <a:solidFill>
                  <a:srgbClr val="FF0000"/>
                </a:solidFill>
                <a:latin typeface="Calibri" pitchFamily="34" charset="0"/>
                <a:cs typeface="Arial" charset="0"/>
              </a:rPr>
              <a:t/>
            </a:r>
            <a:br>
              <a:rPr lang="de-DE" sz="2800" b="1" dirty="0">
                <a:solidFill>
                  <a:srgbClr val="FF0000"/>
                </a:solidFill>
                <a:latin typeface="Calibri" pitchFamily="34" charset="0"/>
                <a:cs typeface="Arial" charset="0"/>
              </a:rPr>
            </a:br>
            <a:endParaRPr lang="de-DE" sz="2800" b="1" dirty="0"/>
          </a:p>
        </p:txBody>
      </p:sp>
      <p:sp>
        <p:nvSpPr>
          <p:cNvPr id="5" name="Textfeld 4"/>
          <p:cNvSpPr txBox="1"/>
          <p:nvPr/>
        </p:nvSpPr>
        <p:spPr>
          <a:xfrm>
            <a:off x="457200" y="2438400"/>
            <a:ext cx="8587422" cy="2031325"/>
          </a:xfrm>
          <a:prstGeom prst="rect">
            <a:avLst/>
          </a:prstGeom>
          <a:noFill/>
        </p:spPr>
        <p:txBody>
          <a:bodyPr wrap="square" rtlCol="0">
            <a:spAutoFit/>
          </a:bodyPr>
          <a:lstStyle/>
          <a:p>
            <a:pPr marL="285750" indent="-285750">
              <a:buFontTx/>
              <a:buChar char="-"/>
            </a:pPr>
            <a:r>
              <a:rPr lang="de-DE" sz="1400" dirty="0" smtClean="0">
                <a:latin typeface="+mn-lt"/>
              </a:rPr>
              <a:t>Nutzen Sie bitte </a:t>
            </a:r>
            <a:r>
              <a:rPr lang="de-DE" sz="1400" dirty="0" smtClean="0">
                <a:latin typeface="+mn-lt"/>
              </a:rPr>
              <a:t>diesen </a:t>
            </a:r>
            <a:r>
              <a:rPr lang="de-DE" sz="1400" b="1" dirty="0" smtClean="0">
                <a:latin typeface="+mn-lt"/>
              </a:rPr>
              <a:t>Projektname zur Einreichung Ihrer Ideen</a:t>
            </a:r>
            <a:r>
              <a:rPr lang="de-DE" sz="1400" dirty="0" smtClean="0">
                <a:latin typeface="+mn-lt"/>
              </a:rPr>
              <a:t>. </a:t>
            </a:r>
          </a:p>
          <a:p>
            <a:pPr marL="285750" indent="-285750">
              <a:buFontTx/>
              <a:buChar char="-"/>
            </a:pPr>
            <a:r>
              <a:rPr lang="de-DE" sz="1400" dirty="0" smtClean="0">
                <a:latin typeface="+mn-lt"/>
              </a:rPr>
              <a:t>Sie können zu jeder Folie  bzw. Fragestellung </a:t>
            </a:r>
            <a:r>
              <a:rPr lang="de-DE" sz="1400" b="1" dirty="0" smtClean="0">
                <a:latin typeface="+mn-lt"/>
              </a:rPr>
              <a:t>beliebig Abbildungen oder Bilder einfügen</a:t>
            </a:r>
            <a:r>
              <a:rPr lang="de-DE" sz="1400" dirty="0" smtClean="0">
                <a:latin typeface="+mn-lt"/>
              </a:rPr>
              <a:t>. Ziel ist es, ein </a:t>
            </a:r>
            <a:r>
              <a:rPr lang="de-DE" sz="1400" b="1" dirty="0" smtClean="0">
                <a:latin typeface="+mn-lt"/>
              </a:rPr>
              <a:t>nachvollziehbares Bild </a:t>
            </a:r>
            <a:r>
              <a:rPr lang="de-DE" sz="1400" dirty="0" smtClean="0">
                <a:latin typeface="+mn-lt"/>
              </a:rPr>
              <a:t>hinsichtlich Ihres Vorhabens zu erhalten. </a:t>
            </a:r>
          </a:p>
          <a:p>
            <a:pPr marL="285750" indent="-285750">
              <a:buFontTx/>
              <a:buChar char="-"/>
            </a:pPr>
            <a:r>
              <a:rPr lang="de-DE" sz="1400" dirty="0" smtClean="0">
                <a:latin typeface="+mn-lt"/>
              </a:rPr>
              <a:t>Legen Sie bitte </a:t>
            </a:r>
            <a:r>
              <a:rPr lang="de-DE" sz="1400" b="1" dirty="0" smtClean="0">
                <a:latin typeface="+mn-lt"/>
              </a:rPr>
              <a:t>großen Wert </a:t>
            </a:r>
            <a:r>
              <a:rPr lang="de-DE" sz="1400" dirty="0" smtClean="0">
                <a:latin typeface="+mn-lt"/>
              </a:rPr>
              <a:t>auf die letzte Folie „</a:t>
            </a:r>
            <a:r>
              <a:rPr lang="de-DE" sz="1400" b="1" dirty="0" smtClean="0">
                <a:latin typeface="+mn-lt"/>
              </a:rPr>
              <a:t>Geschäftsmodel </a:t>
            </a:r>
            <a:r>
              <a:rPr lang="de-DE" sz="1400" b="1" dirty="0" err="1" smtClean="0">
                <a:latin typeface="+mn-lt"/>
              </a:rPr>
              <a:t>Canvas</a:t>
            </a:r>
            <a:r>
              <a:rPr lang="de-DE" sz="1400" dirty="0" smtClean="0">
                <a:latin typeface="+mn-lt"/>
              </a:rPr>
              <a:t>“. Eine Kurzanleitung zum Ausfüllen finden Sie auf dieser Folie im Notizteil.</a:t>
            </a:r>
          </a:p>
          <a:p>
            <a:endParaRPr lang="de-DE" sz="1400" dirty="0" smtClean="0">
              <a:latin typeface="+mn-lt"/>
            </a:endParaRPr>
          </a:p>
          <a:p>
            <a:pPr marL="285750" indent="-285750">
              <a:buFontTx/>
              <a:buChar char="-"/>
            </a:pPr>
            <a:r>
              <a:rPr lang="de-DE" sz="1400" dirty="0" smtClean="0">
                <a:latin typeface="+mn-lt"/>
              </a:rPr>
              <a:t>Ihre Ideenskizze dient als </a:t>
            </a:r>
            <a:r>
              <a:rPr lang="de-DE" sz="1400" b="1" dirty="0" smtClean="0">
                <a:latin typeface="+mn-lt"/>
              </a:rPr>
              <a:t>Grundlage </a:t>
            </a:r>
            <a:r>
              <a:rPr lang="de-DE" sz="1400" b="1" dirty="0" smtClean="0">
                <a:latin typeface="+mn-lt"/>
              </a:rPr>
              <a:t>für die Auswahlsitzung des Lenkungskreises Mitte April und als Zulas</a:t>
            </a:r>
            <a:r>
              <a:rPr lang="de-DE" sz="1400" b="1" dirty="0" smtClean="0">
                <a:latin typeface="+mn-lt"/>
              </a:rPr>
              <a:t>sungsvoraussetzung für die </a:t>
            </a:r>
            <a:r>
              <a:rPr lang="de-DE" sz="1400" b="1" dirty="0" err="1" smtClean="0">
                <a:latin typeface="+mn-lt"/>
              </a:rPr>
              <a:t>Pitchpräsentation</a:t>
            </a:r>
            <a:r>
              <a:rPr lang="de-DE" sz="1400" b="1" dirty="0" smtClean="0">
                <a:latin typeface="+mn-lt"/>
              </a:rPr>
              <a:t> vor dem </a:t>
            </a:r>
            <a:r>
              <a:rPr lang="de-DE" sz="1400" dirty="0" smtClean="0">
                <a:latin typeface="+mn-lt"/>
              </a:rPr>
              <a:t>Beirat voraussichtlic</a:t>
            </a:r>
            <a:r>
              <a:rPr lang="de-DE" sz="1400" dirty="0" smtClean="0">
                <a:latin typeface="+mn-lt"/>
              </a:rPr>
              <a:t>h </a:t>
            </a:r>
            <a:r>
              <a:rPr lang="de-DE" sz="1400" dirty="0" smtClean="0">
                <a:latin typeface="+mn-lt"/>
              </a:rPr>
              <a:t>Ende Mai.</a:t>
            </a:r>
            <a:endParaRPr lang="de-DE" sz="1400" dirty="0" smtClean="0">
              <a:latin typeface="+mn-lt"/>
            </a:endParaRPr>
          </a:p>
          <a:p>
            <a:endParaRPr lang="de-DE" sz="1400" dirty="0">
              <a:latin typeface="+mn-lt"/>
            </a:endParaRPr>
          </a:p>
        </p:txBody>
      </p:sp>
    </p:spTree>
    <p:extLst>
      <p:ext uri="{BB962C8B-B14F-4D97-AF65-F5344CB8AC3E}">
        <p14:creationId xmlns:p14="http://schemas.microsoft.com/office/powerpoint/2010/main" val="1768009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21226" y="1152436"/>
            <a:ext cx="6255774" cy="307777"/>
          </a:xfrm>
          <a:prstGeom prst="rect">
            <a:avLst/>
          </a:prstGeom>
          <a:noFill/>
          <a:ln>
            <a:solidFill>
              <a:schemeClr val="tx2">
                <a:lumMod val="40000"/>
                <a:lumOff val="60000"/>
              </a:schemeClr>
            </a:solidFill>
          </a:ln>
        </p:spPr>
        <p:txBody>
          <a:bodyPr wrap="square" rtlCol="0">
            <a:spAutoFit/>
          </a:bodyPr>
          <a:lstStyle/>
          <a:p>
            <a:r>
              <a:rPr lang="de-DE" sz="1400" dirty="0">
                <a:latin typeface="+mn-lt"/>
              </a:rPr>
              <a:t>Darstellung Markt und Innovationspotenzial</a:t>
            </a:r>
          </a:p>
        </p:txBody>
      </p:sp>
      <p:sp>
        <p:nvSpPr>
          <p:cNvPr id="5" name="Textfeld 4"/>
          <p:cNvSpPr txBox="1"/>
          <p:nvPr/>
        </p:nvSpPr>
        <p:spPr>
          <a:xfrm>
            <a:off x="221226" y="1901860"/>
            <a:ext cx="6255774" cy="430887"/>
          </a:xfrm>
          <a:prstGeom prst="rect">
            <a:avLst/>
          </a:prstGeom>
          <a:noFill/>
          <a:ln>
            <a:solidFill>
              <a:schemeClr val="tx2">
                <a:lumMod val="40000"/>
                <a:lumOff val="60000"/>
              </a:schemeClr>
            </a:solidFill>
          </a:ln>
        </p:spPr>
        <p:txBody>
          <a:bodyPr wrap="square" rtlCol="0">
            <a:spAutoFit/>
          </a:bodyPr>
          <a:lstStyle/>
          <a:p>
            <a:r>
              <a:rPr lang="de-DE" sz="1100" dirty="0" smtClean="0"/>
              <a:t>Zeigen Sie, welches Innovationspotenzial Ihr Vorhaben birgt? (Skalierbarkeit, Zukunftsmärkte, …)</a:t>
            </a:r>
          </a:p>
          <a:p>
            <a:endParaRPr lang="de-DE" sz="1100" dirty="0"/>
          </a:p>
        </p:txBody>
      </p:sp>
      <p:sp>
        <p:nvSpPr>
          <p:cNvPr id="8" name="Rechteck 38"/>
          <p:cNvSpPr>
            <a:spLocks noChangeArrowheads="1"/>
          </p:cNvSpPr>
          <p:nvPr/>
        </p:nvSpPr>
        <p:spPr bwMode="auto">
          <a:xfrm>
            <a:off x="127000" y="0"/>
            <a:ext cx="1186815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utiger LT Com 55 Roman" pitchFamily="34" charset="0"/>
              </a:defRPr>
            </a:lvl1pPr>
            <a:lvl2pPr marL="742950" indent="-285750" eaLnBrk="0" hangingPunct="0">
              <a:defRPr>
                <a:solidFill>
                  <a:schemeClr val="tx1"/>
                </a:solidFill>
                <a:latin typeface="Frutiger LT Com 55 Roman" pitchFamily="34" charset="0"/>
              </a:defRPr>
            </a:lvl2pPr>
            <a:lvl3pPr marL="1143000" indent="-228600" eaLnBrk="0" hangingPunct="0">
              <a:defRPr>
                <a:solidFill>
                  <a:schemeClr val="tx1"/>
                </a:solidFill>
                <a:latin typeface="Frutiger LT Com 55 Roman" pitchFamily="34" charset="0"/>
              </a:defRPr>
            </a:lvl3pPr>
            <a:lvl4pPr marL="1600200" indent="-228600" eaLnBrk="0" hangingPunct="0">
              <a:defRPr>
                <a:solidFill>
                  <a:schemeClr val="tx1"/>
                </a:solidFill>
                <a:latin typeface="Frutiger LT Com 55 Roman" pitchFamily="34" charset="0"/>
              </a:defRPr>
            </a:lvl4pPr>
            <a:lvl5pPr marL="2057400" indent="-228600" eaLnBrk="0" hangingPunct="0">
              <a:defRPr>
                <a:solidFill>
                  <a:schemeClr val="tx1"/>
                </a:solidFill>
                <a:latin typeface="Frutiger LT Com 55 Roman" pitchFamily="34" charset="0"/>
              </a:defRPr>
            </a:lvl5pPr>
            <a:lvl6pPr marL="2514600" indent="-228600" eaLnBrk="0" fontAlgn="base" hangingPunct="0">
              <a:spcBef>
                <a:spcPct val="0"/>
              </a:spcBef>
              <a:spcAft>
                <a:spcPct val="0"/>
              </a:spcAft>
              <a:defRPr>
                <a:solidFill>
                  <a:schemeClr val="tx1"/>
                </a:solidFill>
                <a:latin typeface="Frutiger LT Com 55 Roman" pitchFamily="34" charset="0"/>
              </a:defRPr>
            </a:lvl6pPr>
            <a:lvl7pPr marL="2971800" indent="-228600" eaLnBrk="0" fontAlgn="base" hangingPunct="0">
              <a:spcBef>
                <a:spcPct val="0"/>
              </a:spcBef>
              <a:spcAft>
                <a:spcPct val="0"/>
              </a:spcAft>
              <a:defRPr>
                <a:solidFill>
                  <a:schemeClr val="tx1"/>
                </a:solidFill>
                <a:latin typeface="Frutiger LT Com 55 Roman" pitchFamily="34" charset="0"/>
              </a:defRPr>
            </a:lvl7pPr>
            <a:lvl8pPr marL="3429000" indent="-228600" eaLnBrk="0" fontAlgn="base" hangingPunct="0">
              <a:spcBef>
                <a:spcPct val="0"/>
              </a:spcBef>
              <a:spcAft>
                <a:spcPct val="0"/>
              </a:spcAft>
              <a:defRPr>
                <a:solidFill>
                  <a:schemeClr val="tx1"/>
                </a:solidFill>
                <a:latin typeface="Frutiger LT Com 55 Roman" pitchFamily="34" charset="0"/>
              </a:defRPr>
            </a:lvl8pPr>
            <a:lvl9pPr marL="3886200" indent="-228600" eaLnBrk="0" fontAlgn="base" hangingPunct="0">
              <a:spcBef>
                <a:spcPct val="0"/>
              </a:spcBef>
              <a:spcAft>
                <a:spcPct val="0"/>
              </a:spcAft>
              <a:defRPr>
                <a:solidFill>
                  <a:schemeClr val="tx1"/>
                </a:solidFill>
                <a:latin typeface="Frutiger LT Com 55 Roman" pitchFamily="34" charset="0"/>
              </a:defRPr>
            </a:lvl9pPr>
          </a:lstStyle>
          <a:p>
            <a:pPr eaLnBrk="1" hangingPunct="1">
              <a:defRPr/>
            </a:pPr>
            <a:r>
              <a:rPr lang="de-DE" altLang="de-DE" sz="3200" dirty="0" smtClean="0"/>
              <a:t>Projektname </a:t>
            </a:r>
            <a:r>
              <a:rPr lang="de-DE" altLang="de-DE" sz="1600" dirty="0" smtClean="0">
                <a:solidFill>
                  <a:srgbClr val="FF0000"/>
                </a:solidFill>
              </a:rPr>
              <a:t>(Zusatz nur für Weiterförderungsanträge)</a:t>
            </a:r>
            <a:r>
              <a:rPr lang="de-DE" altLang="de-DE" sz="3200" b="1" dirty="0" smtClean="0">
                <a:latin typeface="Frutiger LT Com 45 Light" panose="020B0303030504020204" pitchFamily="34" charset="0"/>
              </a:rPr>
              <a:t> </a:t>
            </a:r>
          </a:p>
          <a:p>
            <a:pPr eaLnBrk="1" hangingPunct="1">
              <a:defRPr/>
            </a:pPr>
            <a:r>
              <a:rPr lang="de-DE" altLang="de-DE" dirty="0" smtClean="0">
                <a:latin typeface="Frutiger LT Com 45 Light" panose="020B0303030504020204" pitchFamily="34" charset="0"/>
              </a:rPr>
              <a:t>Startphase: Ideenentwicklungsprozess</a:t>
            </a:r>
            <a:endParaRPr lang="de-DE" altLang="de-DE" dirty="0">
              <a:latin typeface="Frutiger LT Com 45 Light" panose="020B0303030504020204" pitchFamily="34" charset="0"/>
            </a:endParaRPr>
          </a:p>
        </p:txBody>
      </p:sp>
      <p:pic>
        <p:nvPicPr>
          <p:cNvPr id="1026" name="Picture 2" descr="C:\Users\kfue\Pictures\3d-Sensation-Logo-+-claim-Mensch-Maschine-Umwelt-Zukunf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152400"/>
            <a:ext cx="312215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19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21226" y="1152436"/>
            <a:ext cx="6027174" cy="307777"/>
          </a:xfrm>
          <a:prstGeom prst="rect">
            <a:avLst/>
          </a:prstGeom>
          <a:noFill/>
          <a:ln>
            <a:solidFill>
              <a:schemeClr val="tx2">
                <a:lumMod val="40000"/>
                <a:lumOff val="60000"/>
              </a:schemeClr>
            </a:solidFill>
          </a:ln>
        </p:spPr>
        <p:txBody>
          <a:bodyPr wrap="square" rtlCol="0">
            <a:spAutoFit/>
          </a:bodyPr>
          <a:lstStyle/>
          <a:p>
            <a:r>
              <a:rPr lang="de-DE" sz="1400" dirty="0">
                <a:latin typeface="+mn-lt"/>
              </a:rPr>
              <a:t>Skizzierung Zusammenarbeit mit Verbundpartner</a:t>
            </a:r>
          </a:p>
        </p:txBody>
      </p:sp>
      <p:sp>
        <p:nvSpPr>
          <p:cNvPr id="5" name="Textfeld 4"/>
          <p:cNvSpPr txBox="1"/>
          <p:nvPr/>
        </p:nvSpPr>
        <p:spPr>
          <a:xfrm>
            <a:off x="221226" y="1901860"/>
            <a:ext cx="6027174" cy="769441"/>
          </a:xfrm>
          <a:prstGeom prst="rect">
            <a:avLst/>
          </a:prstGeom>
          <a:noFill/>
          <a:ln>
            <a:solidFill>
              <a:schemeClr val="tx2">
                <a:lumMod val="40000"/>
                <a:lumOff val="60000"/>
              </a:schemeClr>
            </a:solidFill>
          </a:ln>
        </p:spPr>
        <p:txBody>
          <a:bodyPr wrap="square" rtlCol="0">
            <a:spAutoFit/>
          </a:bodyPr>
          <a:lstStyle/>
          <a:p>
            <a:r>
              <a:rPr lang="de-DE" sz="1100" dirty="0" smtClean="0"/>
              <a:t>Beschreiben Sie bitte die geplante Zusammenarbeit mit dem ausgewählten potenziellen Verbundpartner. (Achtung! Verbundpartner bewerben sich zusätzlich selbst mit einer </a:t>
            </a:r>
            <a:r>
              <a:rPr lang="de-DE" sz="1100" smtClean="0"/>
              <a:t>eigenen Projektskizze)</a:t>
            </a:r>
            <a:endParaRPr lang="de-DE" sz="1100" dirty="0" smtClean="0"/>
          </a:p>
          <a:p>
            <a:endParaRPr lang="de-DE" sz="1100" dirty="0"/>
          </a:p>
        </p:txBody>
      </p:sp>
      <p:sp>
        <p:nvSpPr>
          <p:cNvPr id="8" name="Rechteck 38"/>
          <p:cNvSpPr>
            <a:spLocks noChangeArrowheads="1"/>
          </p:cNvSpPr>
          <p:nvPr/>
        </p:nvSpPr>
        <p:spPr bwMode="auto">
          <a:xfrm>
            <a:off x="127000" y="0"/>
            <a:ext cx="1186815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utiger LT Com 55 Roman" pitchFamily="34" charset="0"/>
              </a:defRPr>
            </a:lvl1pPr>
            <a:lvl2pPr marL="742950" indent="-285750" eaLnBrk="0" hangingPunct="0">
              <a:defRPr>
                <a:solidFill>
                  <a:schemeClr val="tx1"/>
                </a:solidFill>
                <a:latin typeface="Frutiger LT Com 55 Roman" pitchFamily="34" charset="0"/>
              </a:defRPr>
            </a:lvl2pPr>
            <a:lvl3pPr marL="1143000" indent="-228600" eaLnBrk="0" hangingPunct="0">
              <a:defRPr>
                <a:solidFill>
                  <a:schemeClr val="tx1"/>
                </a:solidFill>
                <a:latin typeface="Frutiger LT Com 55 Roman" pitchFamily="34" charset="0"/>
              </a:defRPr>
            </a:lvl3pPr>
            <a:lvl4pPr marL="1600200" indent="-228600" eaLnBrk="0" hangingPunct="0">
              <a:defRPr>
                <a:solidFill>
                  <a:schemeClr val="tx1"/>
                </a:solidFill>
                <a:latin typeface="Frutiger LT Com 55 Roman" pitchFamily="34" charset="0"/>
              </a:defRPr>
            </a:lvl4pPr>
            <a:lvl5pPr marL="2057400" indent="-228600" eaLnBrk="0" hangingPunct="0">
              <a:defRPr>
                <a:solidFill>
                  <a:schemeClr val="tx1"/>
                </a:solidFill>
                <a:latin typeface="Frutiger LT Com 55 Roman" pitchFamily="34" charset="0"/>
              </a:defRPr>
            </a:lvl5pPr>
            <a:lvl6pPr marL="2514600" indent="-228600" eaLnBrk="0" fontAlgn="base" hangingPunct="0">
              <a:spcBef>
                <a:spcPct val="0"/>
              </a:spcBef>
              <a:spcAft>
                <a:spcPct val="0"/>
              </a:spcAft>
              <a:defRPr>
                <a:solidFill>
                  <a:schemeClr val="tx1"/>
                </a:solidFill>
                <a:latin typeface="Frutiger LT Com 55 Roman" pitchFamily="34" charset="0"/>
              </a:defRPr>
            </a:lvl6pPr>
            <a:lvl7pPr marL="2971800" indent="-228600" eaLnBrk="0" fontAlgn="base" hangingPunct="0">
              <a:spcBef>
                <a:spcPct val="0"/>
              </a:spcBef>
              <a:spcAft>
                <a:spcPct val="0"/>
              </a:spcAft>
              <a:defRPr>
                <a:solidFill>
                  <a:schemeClr val="tx1"/>
                </a:solidFill>
                <a:latin typeface="Frutiger LT Com 55 Roman" pitchFamily="34" charset="0"/>
              </a:defRPr>
            </a:lvl7pPr>
            <a:lvl8pPr marL="3429000" indent="-228600" eaLnBrk="0" fontAlgn="base" hangingPunct="0">
              <a:spcBef>
                <a:spcPct val="0"/>
              </a:spcBef>
              <a:spcAft>
                <a:spcPct val="0"/>
              </a:spcAft>
              <a:defRPr>
                <a:solidFill>
                  <a:schemeClr val="tx1"/>
                </a:solidFill>
                <a:latin typeface="Frutiger LT Com 55 Roman" pitchFamily="34" charset="0"/>
              </a:defRPr>
            </a:lvl8pPr>
            <a:lvl9pPr marL="3886200" indent="-228600" eaLnBrk="0" fontAlgn="base" hangingPunct="0">
              <a:spcBef>
                <a:spcPct val="0"/>
              </a:spcBef>
              <a:spcAft>
                <a:spcPct val="0"/>
              </a:spcAft>
              <a:defRPr>
                <a:solidFill>
                  <a:schemeClr val="tx1"/>
                </a:solidFill>
                <a:latin typeface="Frutiger LT Com 55 Roman" pitchFamily="34" charset="0"/>
              </a:defRPr>
            </a:lvl9pPr>
          </a:lstStyle>
          <a:p>
            <a:pPr eaLnBrk="1" hangingPunct="1">
              <a:defRPr/>
            </a:pPr>
            <a:r>
              <a:rPr lang="de-DE" altLang="de-DE" sz="3200" dirty="0" smtClean="0"/>
              <a:t>Projektname </a:t>
            </a:r>
            <a:r>
              <a:rPr lang="de-DE" altLang="de-DE" sz="1600" dirty="0" smtClean="0">
                <a:solidFill>
                  <a:srgbClr val="FF0000"/>
                </a:solidFill>
              </a:rPr>
              <a:t>(Zusatz nur für Weiterförderungsanträge)</a:t>
            </a:r>
            <a:r>
              <a:rPr lang="de-DE" altLang="de-DE" sz="3200" b="1" dirty="0" smtClean="0">
                <a:latin typeface="Frutiger LT Com 45 Light" panose="020B0303030504020204" pitchFamily="34" charset="0"/>
              </a:rPr>
              <a:t> </a:t>
            </a:r>
          </a:p>
          <a:p>
            <a:pPr eaLnBrk="1" hangingPunct="1">
              <a:defRPr/>
            </a:pPr>
            <a:r>
              <a:rPr lang="de-DE" altLang="de-DE" dirty="0" smtClean="0">
                <a:latin typeface="Frutiger LT Com 45 Light" panose="020B0303030504020204" pitchFamily="34" charset="0"/>
              </a:rPr>
              <a:t>Startphase: Ideenentwicklungsprozess</a:t>
            </a:r>
            <a:endParaRPr lang="de-DE" altLang="de-DE" dirty="0">
              <a:latin typeface="Frutiger LT Com 45 Light" panose="020B0303030504020204" pitchFamily="34" charset="0"/>
            </a:endParaRPr>
          </a:p>
        </p:txBody>
      </p:sp>
      <p:pic>
        <p:nvPicPr>
          <p:cNvPr id="1026" name="Picture 2" descr="C:\Users\kfue\Pictures\3d-Sensation-Logo-+-claim-Mensch-Maschine-Umwelt-Zukunf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152400"/>
            <a:ext cx="312215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19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21226" y="1143000"/>
            <a:ext cx="3360174" cy="538609"/>
          </a:xfrm>
          <a:prstGeom prst="rect">
            <a:avLst/>
          </a:prstGeom>
          <a:noFill/>
          <a:ln>
            <a:solidFill>
              <a:schemeClr val="tx2">
                <a:lumMod val="40000"/>
                <a:lumOff val="60000"/>
              </a:schemeClr>
            </a:solidFill>
          </a:ln>
        </p:spPr>
        <p:txBody>
          <a:bodyPr wrap="square" rtlCol="0">
            <a:spAutoFit/>
          </a:bodyPr>
          <a:lstStyle/>
          <a:p>
            <a:r>
              <a:rPr lang="de-DE" dirty="0" smtClean="0">
                <a:latin typeface="+mn-lt"/>
              </a:rPr>
              <a:t>Ansprechpartner</a:t>
            </a:r>
          </a:p>
          <a:p>
            <a:r>
              <a:rPr lang="de-DE" sz="1100" dirty="0" smtClean="0">
                <a:latin typeface="+mn-lt"/>
              </a:rPr>
              <a:t>Kontaktinformationen</a:t>
            </a:r>
            <a:endParaRPr lang="de-DE" sz="1100" dirty="0">
              <a:latin typeface="+mn-lt"/>
            </a:endParaRPr>
          </a:p>
        </p:txBody>
      </p:sp>
      <p:sp>
        <p:nvSpPr>
          <p:cNvPr id="7" name="Textfeld 6"/>
          <p:cNvSpPr txBox="1"/>
          <p:nvPr/>
        </p:nvSpPr>
        <p:spPr>
          <a:xfrm>
            <a:off x="221226" y="1828800"/>
            <a:ext cx="8770374" cy="261610"/>
          </a:xfrm>
          <a:prstGeom prst="rect">
            <a:avLst/>
          </a:prstGeom>
          <a:noFill/>
          <a:ln>
            <a:solidFill>
              <a:schemeClr val="tx2">
                <a:lumMod val="40000"/>
                <a:lumOff val="60000"/>
              </a:schemeClr>
            </a:solidFill>
          </a:ln>
        </p:spPr>
        <p:txBody>
          <a:bodyPr wrap="square" rtlCol="0">
            <a:spAutoFit/>
          </a:bodyPr>
          <a:lstStyle/>
          <a:p>
            <a:endParaRPr lang="de-DE" sz="1100" dirty="0">
              <a:latin typeface="+mn-lt"/>
            </a:endParaRPr>
          </a:p>
        </p:txBody>
      </p:sp>
      <p:sp>
        <p:nvSpPr>
          <p:cNvPr id="8" name="Rechteck 38"/>
          <p:cNvSpPr>
            <a:spLocks noChangeArrowheads="1"/>
          </p:cNvSpPr>
          <p:nvPr/>
        </p:nvSpPr>
        <p:spPr bwMode="auto">
          <a:xfrm>
            <a:off x="127000" y="0"/>
            <a:ext cx="1186815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utiger LT Com 55 Roman" pitchFamily="34" charset="0"/>
              </a:defRPr>
            </a:lvl1pPr>
            <a:lvl2pPr marL="742950" indent="-285750" eaLnBrk="0" hangingPunct="0">
              <a:defRPr>
                <a:solidFill>
                  <a:schemeClr val="tx1"/>
                </a:solidFill>
                <a:latin typeface="Frutiger LT Com 55 Roman" pitchFamily="34" charset="0"/>
              </a:defRPr>
            </a:lvl2pPr>
            <a:lvl3pPr marL="1143000" indent="-228600" eaLnBrk="0" hangingPunct="0">
              <a:defRPr>
                <a:solidFill>
                  <a:schemeClr val="tx1"/>
                </a:solidFill>
                <a:latin typeface="Frutiger LT Com 55 Roman" pitchFamily="34" charset="0"/>
              </a:defRPr>
            </a:lvl3pPr>
            <a:lvl4pPr marL="1600200" indent="-228600" eaLnBrk="0" hangingPunct="0">
              <a:defRPr>
                <a:solidFill>
                  <a:schemeClr val="tx1"/>
                </a:solidFill>
                <a:latin typeface="Frutiger LT Com 55 Roman" pitchFamily="34" charset="0"/>
              </a:defRPr>
            </a:lvl4pPr>
            <a:lvl5pPr marL="2057400" indent="-228600" eaLnBrk="0" hangingPunct="0">
              <a:defRPr>
                <a:solidFill>
                  <a:schemeClr val="tx1"/>
                </a:solidFill>
                <a:latin typeface="Frutiger LT Com 55 Roman" pitchFamily="34" charset="0"/>
              </a:defRPr>
            </a:lvl5pPr>
            <a:lvl6pPr marL="2514600" indent="-228600" eaLnBrk="0" fontAlgn="base" hangingPunct="0">
              <a:spcBef>
                <a:spcPct val="0"/>
              </a:spcBef>
              <a:spcAft>
                <a:spcPct val="0"/>
              </a:spcAft>
              <a:defRPr>
                <a:solidFill>
                  <a:schemeClr val="tx1"/>
                </a:solidFill>
                <a:latin typeface="Frutiger LT Com 55 Roman" pitchFamily="34" charset="0"/>
              </a:defRPr>
            </a:lvl6pPr>
            <a:lvl7pPr marL="2971800" indent="-228600" eaLnBrk="0" fontAlgn="base" hangingPunct="0">
              <a:spcBef>
                <a:spcPct val="0"/>
              </a:spcBef>
              <a:spcAft>
                <a:spcPct val="0"/>
              </a:spcAft>
              <a:defRPr>
                <a:solidFill>
                  <a:schemeClr val="tx1"/>
                </a:solidFill>
                <a:latin typeface="Frutiger LT Com 55 Roman" pitchFamily="34" charset="0"/>
              </a:defRPr>
            </a:lvl7pPr>
            <a:lvl8pPr marL="3429000" indent="-228600" eaLnBrk="0" fontAlgn="base" hangingPunct="0">
              <a:spcBef>
                <a:spcPct val="0"/>
              </a:spcBef>
              <a:spcAft>
                <a:spcPct val="0"/>
              </a:spcAft>
              <a:defRPr>
                <a:solidFill>
                  <a:schemeClr val="tx1"/>
                </a:solidFill>
                <a:latin typeface="Frutiger LT Com 55 Roman" pitchFamily="34" charset="0"/>
              </a:defRPr>
            </a:lvl8pPr>
            <a:lvl9pPr marL="3886200" indent="-228600" eaLnBrk="0" fontAlgn="base" hangingPunct="0">
              <a:spcBef>
                <a:spcPct val="0"/>
              </a:spcBef>
              <a:spcAft>
                <a:spcPct val="0"/>
              </a:spcAft>
              <a:defRPr>
                <a:solidFill>
                  <a:schemeClr val="tx1"/>
                </a:solidFill>
                <a:latin typeface="Frutiger LT Com 55 Roman" pitchFamily="34" charset="0"/>
              </a:defRPr>
            </a:lvl9pPr>
          </a:lstStyle>
          <a:p>
            <a:pPr eaLnBrk="1" hangingPunct="1">
              <a:defRPr/>
            </a:pPr>
            <a:r>
              <a:rPr lang="de-DE" altLang="de-DE" sz="3200" dirty="0" smtClean="0"/>
              <a:t>Projektname</a:t>
            </a:r>
            <a:r>
              <a:rPr lang="de-DE" altLang="de-DE" sz="3200" b="1" dirty="0" smtClean="0">
                <a:latin typeface="Frutiger LT Com 45 Light" panose="020B0303030504020204" pitchFamily="34" charset="0"/>
              </a:rPr>
              <a:t> </a:t>
            </a:r>
          </a:p>
          <a:p>
            <a:pPr eaLnBrk="1" hangingPunct="1">
              <a:defRPr/>
            </a:pPr>
            <a:r>
              <a:rPr lang="de-DE" altLang="de-DE" dirty="0" smtClean="0">
                <a:latin typeface="Frutiger LT Com 45 Light" panose="020B0303030504020204" pitchFamily="34" charset="0"/>
              </a:rPr>
              <a:t>Startphase: Ideenentwicklungsprozess</a:t>
            </a:r>
            <a:endParaRPr lang="de-DE" altLang="de-DE" dirty="0">
              <a:latin typeface="Frutiger LT Com 45 Light" panose="020B0303030504020204" pitchFamily="34" charset="0"/>
            </a:endParaRPr>
          </a:p>
        </p:txBody>
      </p:sp>
      <p:sp>
        <p:nvSpPr>
          <p:cNvPr id="2" name="Textfeld 1"/>
          <p:cNvSpPr txBox="1"/>
          <p:nvPr/>
        </p:nvSpPr>
        <p:spPr>
          <a:xfrm>
            <a:off x="6051550" y="6400800"/>
            <a:ext cx="3121367" cy="369332"/>
          </a:xfrm>
          <a:prstGeom prst="rect">
            <a:avLst/>
          </a:prstGeom>
          <a:noFill/>
        </p:spPr>
        <p:txBody>
          <a:bodyPr wrap="none" rtlCol="0">
            <a:spAutoFit/>
          </a:bodyPr>
          <a:lstStyle/>
          <a:p>
            <a:r>
              <a:rPr lang="de-DE" dirty="0" smtClean="0">
                <a:solidFill>
                  <a:srgbClr val="FF0000"/>
                </a:solidFill>
              </a:rPr>
              <a:t>Abgabe bis zum </a:t>
            </a:r>
            <a:r>
              <a:rPr lang="de-DE" dirty="0" smtClean="0">
                <a:solidFill>
                  <a:srgbClr val="FF0000"/>
                </a:solidFill>
              </a:rPr>
              <a:t>31.03.2018</a:t>
            </a:r>
            <a:r>
              <a:rPr lang="de-DE" dirty="0" smtClean="0">
                <a:solidFill>
                  <a:srgbClr val="FF0000"/>
                </a:solidFill>
              </a:rPr>
              <a:t>!</a:t>
            </a:r>
            <a:endParaRPr lang="de-DE" dirty="0">
              <a:solidFill>
                <a:srgbClr val="FF0000"/>
              </a:solidFill>
            </a:endParaRPr>
          </a:p>
        </p:txBody>
      </p:sp>
      <p:pic>
        <p:nvPicPr>
          <p:cNvPr id="13" name="Picture 2" descr="C:\Users\kfue\Pictures\3d-Sensation-Logo-+-claim-Mensch-Maschine-Umwelt-Zukunf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152400"/>
            <a:ext cx="312215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89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21226" y="1143000"/>
            <a:ext cx="4884174" cy="369332"/>
          </a:xfrm>
          <a:prstGeom prst="rect">
            <a:avLst/>
          </a:prstGeom>
          <a:noFill/>
          <a:ln>
            <a:solidFill>
              <a:schemeClr val="tx2">
                <a:lumMod val="40000"/>
                <a:lumOff val="60000"/>
              </a:schemeClr>
            </a:solidFill>
          </a:ln>
        </p:spPr>
        <p:txBody>
          <a:bodyPr wrap="square" rtlCol="0">
            <a:spAutoFit/>
          </a:bodyPr>
          <a:lstStyle/>
          <a:p>
            <a:r>
              <a:rPr lang="de-DE" dirty="0" smtClean="0">
                <a:latin typeface="+mn-lt"/>
              </a:rPr>
              <a:t>Idee</a:t>
            </a:r>
            <a:r>
              <a:rPr lang="de-DE" sz="1100" b="1" dirty="0">
                <a:latin typeface="Frutiger LT Com 45 Light" panose="020B0303030504020204" pitchFamily="34" charset="0"/>
              </a:rPr>
              <a:t> </a:t>
            </a:r>
            <a:r>
              <a:rPr lang="de-DE" sz="1100" b="1" dirty="0" smtClean="0">
                <a:latin typeface="Frutiger LT Com 45 Light" panose="020B0303030504020204" pitchFamily="34" charset="0"/>
              </a:rPr>
              <a:t>(Titel)</a:t>
            </a:r>
            <a:endParaRPr lang="de-DE" sz="1100" b="1" dirty="0">
              <a:latin typeface="Frutiger LT Com 45 Light" panose="020B0303030504020204" pitchFamily="34" charset="0"/>
            </a:endParaRPr>
          </a:p>
        </p:txBody>
      </p:sp>
      <p:sp>
        <p:nvSpPr>
          <p:cNvPr id="5" name="Textfeld 4"/>
          <p:cNvSpPr txBox="1"/>
          <p:nvPr/>
        </p:nvSpPr>
        <p:spPr>
          <a:xfrm>
            <a:off x="221226" y="1743163"/>
            <a:ext cx="8770374" cy="261610"/>
          </a:xfrm>
          <a:prstGeom prst="rect">
            <a:avLst/>
          </a:prstGeom>
          <a:noFill/>
          <a:ln>
            <a:solidFill>
              <a:schemeClr val="tx2">
                <a:lumMod val="40000"/>
                <a:lumOff val="60000"/>
              </a:schemeClr>
            </a:solidFill>
          </a:ln>
        </p:spPr>
        <p:txBody>
          <a:bodyPr wrap="square" rtlCol="0">
            <a:spAutoFit/>
          </a:bodyPr>
          <a:lstStyle/>
          <a:p>
            <a:pPr algn="just"/>
            <a:r>
              <a:rPr lang="de-DE" sz="1100" dirty="0" smtClean="0">
                <a:latin typeface="Frutiger LT Com 45 Light" panose="020B0303030504020204" pitchFamily="34" charset="0"/>
              </a:rPr>
              <a:t>Ideenbeschreibung</a:t>
            </a:r>
            <a:endParaRPr lang="de-DE" b="1" dirty="0">
              <a:latin typeface="Frutiger LT Com 45 Light" panose="020B0303030504020204" pitchFamily="34" charset="0"/>
            </a:endParaRPr>
          </a:p>
        </p:txBody>
      </p:sp>
      <p:sp>
        <p:nvSpPr>
          <p:cNvPr id="8" name="Rechteck 38"/>
          <p:cNvSpPr>
            <a:spLocks noChangeArrowheads="1"/>
          </p:cNvSpPr>
          <p:nvPr/>
        </p:nvSpPr>
        <p:spPr bwMode="auto">
          <a:xfrm>
            <a:off x="127000" y="0"/>
            <a:ext cx="1186815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utiger LT Com 55 Roman" pitchFamily="34" charset="0"/>
              </a:defRPr>
            </a:lvl1pPr>
            <a:lvl2pPr marL="742950" indent="-285750" eaLnBrk="0" hangingPunct="0">
              <a:defRPr>
                <a:solidFill>
                  <a:schemeClr val="tx1"/>
                </a:solidFill>
                <a:latin typeface="Frutiger LT Com 55 Roman" pitchFamily="34" charset="0"/>
              </a:defRPr>
            </a:lvl2pPr>
            <a:lvl3pPr marL="1143000" indent="-228600" eaLnBrk="0" hangingPunct="0">
              <a:defRPr>
                <a:solidFill>
                  <a:schemeClr val="tx1"/>
                </a:solidFill>
                <a:latin typeface="Frutiger LT Com 55 Roman" pitchFamily="34" charset="0"/>
              </a:defRPr>
            </a:lvl3pPr>
            <a:lvl4pPr marL="1600200" indent="-228600" eaLnBrk="0" hangingPunct="0">
              <a:defRPr>
                <a:solidFill>
                  <a:schemeClr val="tx1"/>
                </a:solidFill>
                <a:latin typeface="Frutiger LT Com 55 Roman" pitchFamily="34" charset="0"/>
              </a:defRPr>
            </a:lvl4pPr>
            <a:lvl5pPr marL="2057400" indent="-228600" eaLnBrk="0" hangingPunct="0">
              <a:defRPr>
                <a:solidFill>
                  <a:schemeClr val="tx1"/>
                </a:solidFill>
                <a:latin typeface="Frutiger LT Com 55 Roman" pitchFamily="34" charset="0"/>
              </a:defRPr>
            </a:lvl5pPr>
            <a:lvl6pPr marL="2514600" indent="-228600" eaLnBrk="0" fontAlgn="base" hangingPunct="0">
              <a:spcBef>
                <a:spcPct val="0"/>
              </a:spcBef>
              <a:spcAft>
                <a:spcPct val="0"/>
              </a:spcAft>
              <a:defRPr>
                <a:solidFill>
                  <a:schemeClr val="tx1"/>
                </a:solidFill>
                <a:latin typeface="Frutiger LT Com 55 Roman" pitchFamily="34" charset="0"/>
              </a:defRPr>
            </a:lvl6pPr>
            <a:lvl7pPr marL="2971800" indent="-228600" eaLnBrk="0" fontAlgn="base" hangingPunct="0">
              <a:spcBef>
                <a:spcPct val="0"/>
              </a:spcBef>
              <a:spcAft>
                <a:spcPct val="0"/>
              </a:spcAft>
              <a:defRPr>
                <a:solidFill>
                  <a:schemeClr val="tx1"/>
                </a:solidFill>
                <a:latin typeface="Frutiger LT Com 55 Roman" pitchFamily="34" charset="0"/>
              </a:defRPr>
            </a:lvl7pPr>
            <a:lvl8pPr marL="3429000" indent="-228600" eaLnBrk="0" fontAlgn="base" hangingPunct="0">
              <a:spcBef>
                <a:spcPct val="0"/>
              </a:spcBef>
              <a:spcAft>
                <a:spcPct val="0"/>
              </a:spcAft>
              <a:defRPr>
                <a:solidFill>
                  <a:schemeClr val="tx1"/>
                </a:solidFill>
                <a:latin typeface="Frutiger LT Com 55 Roman" pitchFamily="34" charset="0"/>
              </a:defRPr>
            </a:lvl8pPr>
            <a:lvl9pPr marL="3886200" indent="-228600" eaLnBrk="0" fontAlgn="base" hangingPunct="0">
              <a:spcBef>
                <a:spcPct val="0"/>
              </a:spcBef>
              <a:spcAft>
                <a:spcPct val="0"/>
              </a:spcAft>
              <a:defRPr>
                <a:solidFill>
                  <a:schemeClr val="tx1"/>
                </a:solidFill>
                <a:latin typeface="Frutiger LT Com 55 Roman" pitchFamily="34" charset="0"/>
              </a:defRPr>
            </a:lvl9pPr>
          </a:lstStyle>
          <a:p>
            <a:pPr eaLnBrk="1" hangingPunct="1">
              <a:defRPr/>
            </a:pPr>
            <a:r>
              <a:rPr lang="de-DE" altLang="de-DE" sz="3200" dirty="0" smtClean="0"/>
              <a:t>Projektname</a:t>
            </a:r>
            <a:r>
              <a:rPr lang="de-DE" altLang="de-DE" sz="3200" b="1" dirty="0" smtClean="0">
                <a:latin typeface="Frutiger LT Com 45 Light" panose="020B0303030504020204" pitchFamily="34" charset="0"/>
              </a:rPr>
              <a:t> </a:t>
            </a:r>
          </a:p>
          <a:p>
            <a:pPr eaLnBrk="1" hangingPunct="1">
              <a:defRPr/>
            </a:pPr>
            <a:r>
              <a:rPr lang="de-DE" altLang="de-DE" dirty="0" smtClean="0">
                <a:latin typeface="Frutiger LT Com 45 Light" panose="020B0303030504020204" pitchFamily="34" charset="0"/>
              </a:rPr>
              <a:t>Startphase: Ideenentwicklungsprozess</a:t>
            </a:r>
            <a:endParaRPr lang="de-DE" altLang="de-DE" dirty="0">
              <a:latin typeface="Frutiger LT Com 45 Light" panose="020B0303030504020204" pitchFamily="34" charset="0"/>
            </a:endParaRPr>
          </a:p>
        </p:txBody>
      </p:sp>
      <p:pic>
        <p:nvPicPr>
          <p:cNvPr id="6" name="Picture 2" descr="C:\Users\kfue\Pictures\3d-Sensation-Logo-+-claim-Mensch-Maschine-Umwelt-Zukunf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152400"/>
            <a:ext cx="312215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341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21226" y="1152436"/>
            <a:ext cx="3893574" cy="369332"/>
          </a:xfrm>
          <a:prstGeom prst="rect">
            <a:avLst/>
          </a:prstGeom>
          <a:noFill/>
          <a:ln>
            <a:solidFill>
              <a:schemeClr val="tx2">
                <a:lumMod val="40000"/>
                <a:lumOff val="60000"/>
              </a:schemeClr>
            </a:solidFill>
          </a:ln>
        </p:spPr>
        <p:txBody>
          <a:bodyPr wrap="square" rtlCol="0">
            <a:spAutoFit/>
          </a:bodyPr>
          <a:lstStyle/>
          <a:p>
            <a:r>
              <a:rPr lang="de-DE" dirty="0" smtClean="0">
                <a:latin typeface="+mn-lt"/>
              </a:rPr>
              <a:t>Technologiebeschreibung</a:t>
            </a:r>
          </a:p>
        </p:txBody>
      </p:sp>
      <p:sp>
        <p:nvSpPr>
          <p:cNvPr id="5" name="Textfeld 4"/>
          <p:cNvSpPr txBox="1"/>
          <p:nvPr/>
        </p:nvSpPr>
        <p:spPr>
          <a:xfrm>
            <a:off x="221226" y="1611154"/>
            <a:ext cx="5722374" cy="261610"/>
          </a:xfrm>
          <a:prstGeom prst="rect">
            <a:avLst/>
          </a:prstGeom>
          <a:noFill/>
          <a:ln>
            <a:solidFill>
              <a:schemeClr val="tx2">
                <a:lumMod val="40000"/>
                <a:lumOff val="60000"/>
              </a:schemeClr>
            </a:solidFill>
          </a:ln>
        </p:spPr>
        <p:txBody>
          <a:bodyPr wrap="square" rtlCol="0">
            <a:spAutoFit/>
          </a:bodyPr>
          <a:lstStyle/>
          <a:p>
            <a:pPr algn="just"/>
            <a:r>
              <a:rPr lang="de-DE" sz="1100" dirty="0" smtClean="0">
                <a:latin typeface="Frutiger LT Com 45 Light" panose="020B0303030504020204" pitchFamily="34" charset="0"/>
              </a:rPr>
              <a:t>Beschreiben Sie bitte die Technologie, die Ihre Idee stützt.</a:t>
            </a:r>
            <a:endParaRPr lang="de-DE" sz="1100" dirty="0">
              <a:latin typeface="Frutiger LT Com 45 Light" panose="020B0303030504020204" pitchFamily="34" charset="0"/>
            </a:endParaRPr>
          </a:p>
        </p:txBody>
      </p:sp>
      <p:sp>
        <p:nvSpPr>
          <p:cNvPr id="8" name="Rechteck 38"/>
          <p:cNvSpPr>
            <a:spLocks noChangeArrowheads="1"/>
          </p:cNvSpPr>
          <p:nvPr/>
        </p:nvSpPr>
        <p:spPr bwMode="auto">
          <a:xfrm>
            <a:off x="127000" y="0"/>
            <a:ext cx="1186815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utiger LT Com 55 Roman" pitchFamily="34" charset="0"/>
              </a:defRPr>
            </a:lvl1pPr>
            <a:lvl2pPr marL="742950" indent="-285750" eaLnBrk="0" hangingPunct="0">
              <a:defRPr>
                <a:solidFill>
                  <a:schemeClr val="tx1"/>
                </a:solidFill>
                <a:latin typeface="Frutiger LT Com 55 Roman" pitchFamily="34" charset="0"/>
              </a:defRPr>
            </a:lvl2pPr>
            <a:lvl3pPr marL="1143000" indent="-228600" eaLnBrk="0" hangingPunct="0">
              <a:defRPr>
                <a:solidFill>
                  <a:schemeClr val="tx1"/>
                </a:solidFill>
                <a:latin typeface="Frutiger LT Com 55 Roman" pitchFamily="34" charset="0"/>
              </a:defRPr>
            </a:lvl3pPr>
            <a:lvl4pPr marL="1600200" indent="-228600" eaLnBrk="0" hangingPunct="0">
              <a:defRPr>
                <a:solidFill>
                  <a:schemeClr val="tx1"/>
                </a:solidFill>
                <a:latin typeface="Frutiger LT Com 55 Roman" pitchFamily="34" charset="0"/>
              </a:defRPr>
            </a:lvl4pPr>
            <a:lvl5pPr marL="2057400" indent="-228600" eaLnBrk="0" hangingPunct="0">
              <a:defRPr>
                <a:solidFill>
                  <a:schemeClr val="tx1"/>
                </a:solidFill>
                <a:latin typeface="Frutiger LT Com 55 Roman" pitchFamily="34" charset="0"/>
              </a:defRPr>
            </a:lvl5pPr>
            <a:lvl6pPr marL="2514600" indent="-228600" eaLnBrk="0" fontAlgn="base" hangingPunct="0">
              <a:spcBef>
                <a:spcPct val="0"/>
              </a:spcBef>
              <a:spcAft>
                <a:spcPct val="0"/>
              </a:spcAft>
              <a:defRPr>
                <a:solidFill>
                  <a:schemeClr val="tx1"/>
                </a:solidFill>
                <a:latin typeface="Frutiger LT Com 55 Roman" pitchFamily="34" charset="0"/>
              </a:defRPr>
            </a:lvl6pPr>
            <a:lvl7pPr marL="2971800" indent="-228600" eaLnBrk="0" fontAlgn="base" hangingPunct="0">
              <a:spcBef>
                <a:spcPct val="0"/>
              </a:spcBef>
              <a:spcAft>
                <a:spcPct val="0"/>
              </a:spcAft>
              <a:defRPr>
                <a:solidFill>
                  <a:schemeClr val="tx1"/>
                </a:solidFill>
                <a:latin typeface="Frutiger LT Com 55 Roman" pitchFamily="34" charset="0"/>
              </a:defRPr>
            </a:lvl7pPr>
            <a:lvl8pPr marL="3429000" indent="-228600" eaLnBrk="0" fontAlgn="base" hangingPunct="0">
              <a:spcBef>
                <a:spcPct val="0"/>
              </a:spcBef>
              <a:spcAft>
                <a:spcPct val="0"/>
              </a:spcAft>
              <a:defRPr>
                <a:solidFill>
                  <a:schemeClr val="tx1"/>
                </a:solidFill>
                <a:latin typeface="Frutiger LT Com 55 Roman" pitchFamily="34" charset="0"/>
              </a:defRPr>
            </a:lvl8pPr>
            <a:lvl9pPr marL="3886200" indent="-228600" eaLnBrk="0" fontAlgn="base" hangingPunct="0">
              <a:spcBef>
                <a:spcPct val="0"/>
              </a:spcBef>
              <a:spcAft>
                <a:spcPct val="0"/>
              </a:spcAft>
              <a:defRPr>
                <a:solidFill>
                  <a:schemeClr val="tx1"/>
                </a:solidFill>
                <a:latin typeface="Frutiger LT Com 55 Roman" pitchFamily="34" charset="0"/>
              </a:defRPr>
            </a:lvl9pPr>
          </a:lstStyle>
          <a:p>
            <a:pPr eaLnBrk="1" hangingPunct="1">
              <a:defRPr/>
            </a:pPr>
            <a:r>
              <a:rPr lang="de-DE" altLang="de-DE" sz="3200" dirty="0" smtClean="0"/>
              <a:t>Projektname</a:t>
            </a:r>
            <a:r>
              <a:rPr lang="de-DE" altLang="de-DE" sz="3200" b="1" dirty="0" smtClean="0">
                <a:latin typeface="Frutiger LT Com 45 Light" panose="020B0303030504020204" pitchFamily="34" charset="0"/>
              </a:rPr>
              <a:t> </a:t>
            </a:r>
          </a:p>
          <a:p>
            <a:pPr eaLnBrk="1" hangingPunct="1">
              <a:defRPr/>
            </a:pPr>
            <a:r>
              <a:rPr lang="de-DE" altLang="de-DE" dirty="0" smtClean="0">
                <a:latin typeface="Frutiger LT Com 45 Light" panose="020B0303030504020204" pitchFamily="34" charset="0"/>
              </a:rPr>
              <a:t>Startphase: Ideenentwicklungsprozess</a:t>
            </a:r>
            <a:endParaRPr lang="de-DE" altLang="de-DE" dirty="0">
              <a:latin typeface="Frutiger LT Com 45 Light" panose="020B0303030504020204" pitchFamily="34" charset="0"/>
            </a:endParaRPr>
          </a:p>
        </p:txBody>
      </p:sp>
      <p:pic>
        <p:nvPicPr>
          <p:cNvPr id="1026" name="Picture 2" descr="C:\Users\kfue\Pictures\3d-Sensation-Logo-+-claim-Mensch-Maschine-Umwelt-Zukunf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152400"/>
            <a:ext cx="312215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33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21226" y="1152436"/>
            <a:ext cx="3893574" cy="369332"/>
          </a:xfrm>
          <a:prstGeom prst="rect">
            <a:avLst/>
          </a:prstGeom>
          <a:noFill/>
          <a:ln>
            <a:solidFill>
              <a:schemeClr val="tx2">
                <a:lumMod val="40000"/>
                <a:lumOff val="60000"/>
              </a:schemeClr>
            </a:solidFill>
          </a:ln>
        </p:spPr>
        <p:txBody>
          <a:bodyPr wrap="square" rtlCol="0">
            <a:spAutoFit/>
          </a:bodyPr>
          <a:lstStyle/>
          <a:p>
            <a:r>
              <a:rPr lang="de-DE" dirty="0" smtClean="0">
                <a:latin typeface="+mn-lt"/>
              </a:rPr>
              <a:t>Stand der Technik</a:t>
            </a:r>
          </a:p>
        </p:txBody>
      </p:sp>
      <p:sp>
        <p:nvSpPr>
          <p:cNvPr id="5" name="Textfeld 4"/>
          <p:cNvSpPr txBox="1"/>
          <p:nvPr/>
        </p:nvSpPr>
        <p:spPr>
          <a:xfrm>
            <a:off x="221226" y="1611154"/>
            <a:ext cx="8236974" cy="261610"/>
          </a:xfrm>
          <a:prstGeom prst="rect">
            <a:avLst/>
          </a:prstGeom>
          <a:noFill/>
          <a:ln>
            <a:solidFill>
              <a:schemeClr val="tx2">
                <a:lumMod val="40000"/>
                <a:lumOff val="60000"/>
              </a:schemeClr>
            </a:solidFill>
          </a:ln>
        </p:spPr>
        <p:txBody>
          <a:bodyPr wrap="square" rtlCol="0">
            <a:spAutoFit/>
          </a:bodyPr>
          <a:lstStyle/>
          <a:p>
            <a:pPr algn="just"/>
            <a:r>
              <a:rPr lang="de-DE" sz="1100" dirty="0" smtClean="0">
                <a:latin typeface="Frutiger LT Com 45 Light" panose="020B0303030504020204" pitchFamily="34" charset="0"/>
              </a:rPr>
              <a:t>Nehmen Sie bitte Stellung zum Stand der Technik zur Abgrenzung Ihres Vorhabens. </a:t>
            </a:r>
            <a:endParaRPr lang="de-DE" sz="1100" dirty="0">
              <a:latin typeface="Frutiger LT Com 45 Light" panose="020B0303030504020204" pitchFamily="34" charset="0"/>
            </a:endParaRPr>
          </a:p>
        </p:txBody>
      </p:sp>
      <p:sp>
        <p:nvSpPr>
          <p:cNvPr id="8" name="Rechteck 38"/>
          <p:cNvSpPr>
            <a:spLocks noChangeArrowheads="1"/>
          </p:cNvSpPr>
          <p:nvPr/>
        </p:nvSpPr>
        <p:spPr bwMode="auto">
          <a:xfrm>
            <a:off x="127000" y="0"/>
            <a:ext cx="1186815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utiger LT Com 55 Roman" pitchFamily="34" charset="0"/>
              </a:defRPr>
            </a:lvl1pPr>
            <a:lvl2pPr marL="742950" indent="-285750" eaLnBrk="0" hangingPunct="0">
              <a:defRPr>
                <a:solidFill>
                  <a:schemeClr val="tx1"/>
                </a:solidFill>
                <a:latin typeface="Frutiger LT Com 55 Roman" pitchFamily="34" charset="0"/>
              </a:defRPr>
            </a:lvl2pPr>
            <a:lvl3pPr marL="1143000" indent="-228600" eaLnBrk="0" hangingPunct="0">
              <a:defRPr>
                <a:solidFill>
                  <a:schemeClr val="tx1"/>
                </a:solidFill>
                <a:latin typeface="Frutiger LT Com 55 Roman" pitchFamily="34" charset="0"/>
              </a:defRPr>
            </a:lvl3pPr>
            <a:lvl4pPr marL="1600200" indent="-228600" eaLnBrk="0" hangingPunct="0">
              <a:defRPr>
                <a:solidFill>
                  <a:schemeClr val="tx1"/>
                </a:solidFill>
                <a:latin typeface="Frutiger LT Com 55 Roman" pitchFamily="34" charset="0"/>
              </a:defRPr>
            </a:lvl4pPr>
            <a:lvl5pPr marL="2057400" indent="-228600" eaLnBrk="0" hangingPunct="0">
              <a:defRPr>
                <a:solidFill>
                  <a:schemeClr val="tx1"/>
                </a:solidFill>
                <a:latin typeface="Frutiger LT Com 55 Roman" pitchFamily="34" charset="0"/>
              </a:defRPr>
            </a:lvl5pPr>
            <a:lvl6pPr marL="2514600" indent="-228600" eaLnBrk="0" fontAlgn="base" hangingPunct="0">
              <a:spcBef>
                <a:spcPct val="0"/>
              </a:spcBef>
              <a:spcAft>
                <a:spcPct val="0"/>
              </a:spcAft>
              <a:defRPr>
                <a:solidFill>
                  <a:schemeClr val="tx1"/>
                </a:solidFill>
                <a:latin typeface="Frutiger LT Com 55 Roman" pitchFamily="34" charset="0"/>
              </a:defRPr>
            </a:lvl6pPr>
            <a:lvl7pPr marL="2971800" indent="-228600" eaLnBrk="0" fontAlgn="base" hangingPunct="0">
              <a:spcBef>
                <a:spcPct val="0"/>
              </a:spcBef>
              <a:spcAft>
                <a:spcPct val="0"/>
              </a:spcAft>
              <a:defRPr>
                <a:solidFill>
                  <a:schemeClr val="tx1"/>
                </a:solidFill>
                <a:latin typeface="Frutiger LT Com 55 Roman" pitchFamily="34" charset="0"/>
              </a:defRPr>
            </a:lvl7pPr>
            <a:lvl8pPr marL="3429000" indent="-228600" eaLnBrk="0" fontAlgn="base" hangingPunct="0">
              <a:spcBef>
                <a:spcPct val="0"/>
              </a:spcBef>
              <a:spcAft>
                <a:spcPct val="0"/>
              </a:spcAft>
              <a:defRPr>
                <a:solidFill>
                  <a:schemeClr val="tx1"/>
                </a:solidFill>
                <a:latin typeface="Frutiger LT Com 55 Roman" pitchFamily="34" charset="0"/>
              </a:defRPr>
            </a:lvl8pPr>
            <a:lvl9pPr marL="3886200" indent="-228600" eaLnBrk="0" fontAlgn="base" hangingPunct="0">
              <a:spcBef>
                <a:spcPct val="0"/>
              </a:spcBef>
              <a:spcAft>
                <a:spcPct val="0"/>
              </a:spcAft>
              <a:defRPr>
                <a:solidFill>
                  <a:schemeClr val="tx1"/>
                </a:solidFill>
                <a:latin typeface="Frutiger LT Com 55 Roman" pitchFamily="34" charset="0"/>
              </a:defRPr>
            </a:lvl9pPr>
          </a:lstStyle>
          <a:p>
            <a:pPr eaLnBrk="1" hangingPunct="1">
              <a:defRPr/>
            </a:pPr>
            <a:r>
              <a:rPr lang="de-DE" altLang="de-DE" sz="3200" dirty="0" smtClean="0"/>
              <a:t>Projektname</a:t>
            </a:r>
            <a:r>
              <a:rPr lang="de-DE" altLang="de-DE" sz="3200" b="1" dirty="0" smtClean="0">
                <a:latin typeface="Frutiger LT Com 45 Light" panose="020B0303030504020204" pitchFamily="34" charset="0"/>
              </a:rPr>
              <a:t> </a:t>
            </a:r>
          </a:p>
          <a:p>
            <a:pPr eaLnBrk="1" hangingPunct="1">
              <a:defRPr/>
            </a:pPr>
            <a:r>
              <a:rPr lang="de-DE" altLang="de-DE" dirty="0" smtClean="0">
                <a:latin typeface="Frutiger LT Com 45 Light" panose="020B0303030504020204" pitchFamily="34" charset="0"/>
              </a:rPr>
              <a:t>Startphase: Ideenentwicklungsprozess</a:t>
            </a:r>
            <a:endParaRPr lang="de-DE" altLang="de-DE" dirty="0">
              <a:latin typeface="Frutiger LT Com 45 Light" panose="020B0303030504020204" pitchFamily="34" charset="0"/>
            </a:endParaRPr>
          </a:p>
        </p:txBody>
      </p:sp>
      <p:pic>
        <p:nvPicPr>
          <p:cNvPr id="1026" name="Picture 2" descr="C:\Users\kfue\Pictures\3d-Sensation-Logo-+-claim-Mensch-Maschine-Umwelt-Zukunf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152400"/>
            <a:ext cx="312215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3860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21226" y="1152436"/>
            <a:ext cx="6027174" cy="307777"/>
          </a:xfrm>
          <a:prstGeom prst="rect">
            <a:avLst/>
          </a:prstGeom>
          <a:noFill/>
          <a:ln>
            <a:solidFill>
              <a:schemeClr val="tx2">
                <a:lumMod val="40000"/>
                <a:lumOff val="60000"/>
              </a:schemeClr>
            </a:solidFill>
          </a:ln>
        </p:spPr>
        <p:txBody>
          <a:bodyPr wrap="square" rtlCol="0">
            <a:spAutoFit/>
          </a:bodyPr>
          <a:lstStyle/>
          <a:p>
            <a:r>
              <a:rPr lang="de-DE" sz="1400" dirty="0" smtClean="0">
                <a:latin typeface="+mn-lt"/>
              </a:rPr>
              <a:t>Forschungs- und Verwertungsplan (Roadmap)</a:t>
            </a:r>
          </a:p>
        </p:txBody>
      </p:sp>
      <p:sp>
        <p:nvSpPr>
          <p:cNvPr id="5" name="Textfeld 4"/>
          <p:cNvSpPr txBox="1"/>
          <p:nvPr/>
        </p:nvSpPr>
        <p:spPr>
          <a:xfrm>
            <a:off x="221226" y="1901860"/>
            <a:ext cx="6027174" cy="430887"/>
          </a:xfrm>
          <a:prstGeom prst="rect">
            <a:avLst/>
          </a:prstGeom>
          <a:noFill/>
          <a:ln>
            <a:solidFill>
              <a:schemeClr val="tx2">
                <a:lumMod val="40000"/>
                <a:lumOff val="60000"/>
              </a:schemeClr>
            </a:solidFill>
          </a:ln>
        </p:spPr>
        <p:txBody>
          <a:bodyPr wrap="square" rtlCol="0">
            <a:spAutoFit/>
          </a:bodyPr>
          <a:lstStyle/>
          <a:p>
            <a:r>
              <a:rPr lang="de-DE" sz="1100" dirty="0" smtClean="0"/>
              <a:t>Skizzieren Sie Ihren Arbeitsplans und definieren Sie </a:t>
            </a:r>
            <a:r>
              <a:rPr lang="de-DE" sz="1100" dirty="0"/>
              <a:t>ggf. </a:t>
            </a:r>
            <a:r>
              <a:rPr lang="de-DE" sz="1100" dirty="0" smtClean="0"/>
              <a:t>Meilensteinen innerhalb der Förderperiode</a:t>
            </a:r>
            <a:endParaRPr lang="de-DE" sz="1100" dirty="0"/>
          </a:p>
        </p:txBody>
      </p:sp>
      <p:sp>
        <p:nvSpPr>
          <p:cNvPr id="8" name="Rechteck 38"/>
          <p:cNvSpPr>
            <a:spLocks noChangeArrowheads="1"/>
          </p:cNvSpPr>
          <p:nvPr/>
        </p:nvSpPr>
        <p:spPr bwMode="auto">
          <a:xfrm>
            <a:off x="127000" y="0"/>
            <a:ext cx="1186815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utiger LT Com 55 Roman" pitchFamily="34" charset="0"/>
              </a:defRPr>
            </a:lvl1pPr>
            <a:lvl2pPr marL="742950" indent="-285750" eaLnBrk="0" hangingPunct="0">
              <a:defRPr>
                <a:solidFill>
                  <a:schemeClr val="tx1"/>
                </a:solidFill>
                <a:latin typeface="Frutiger LT Com 55 Roman" pitchFamily="34" charset="0"/>
              </a:defRPr>
            </a:lvl2pPr>
            <a:lvl3pPr marL="1143000" indent="-228600" eaLnBrk="0" hangingPunct="0">
              <a:defRPr>
                <a:solidFill>
                  <a:schemeClr val="tx1"/>
                </a:solidFill>
                <a:latin typeface="Frutiger LT Com 55 Roman" pitchFamily="34" charset="0"/>
              </a:defRPr>
            </a:lvl3pPr>
            <a:lvl4pPr marL="1600200" indent="-228600" eaLnBrk="0" hangingPunct="0">
              <a:defRPr>
                <a:solidFill>
                  <a:schemeClr val="tx1"/>
                </a:solidFill>
                <a:latin typeface="Frutiger LT Com 55 Roman" pitchFamily="34" charset="0"/>
              </a:defRPr>
            </a:lvl4pPr>
            <a:lvl5pPr marL="2057400" indent="-228600" eaLnBrk="0" hangingPunct="0">
              <a:defRPr>
                <a:solidFill>
                  <a:schemeClr val="tx1"/>
                </a:solidFill>
                <a:latin typeface="Frutiger LT Com 55 Roman" pitchFamily="34" charset="0"/>
              </a:defRPr>
            </a:lvl5pPr>
            <a:lvl6pPr marL="2514600" indent="-228600" eaLnBrk="0" fontAlgn="base" hangingPunct="0">
              <a:spcBef>
                <a:spcPct val="0"/>
              </a:spcBef>
              <a:spcAft>
                <a:spcPct val="0"/>
              </a:spcAft>
              <a:defRPr>
                <a:solidFill>
                  <a:schemeClr val="tx1"/>
                </a:solidFill>
                <a:latin typeface="Frutiger LT Com 55 Roman" pitchFamily="34" charset="0"/>
              </a:defRPr>
            </a:lvl6pPr>
            <a:lvl7pPr marL="2971800" indent="-228600" eaLnBrk="0" fontAlgn="base" hangingPunct="0">
              <a:spcBef>
                <a:spcPct val="0"/>
              </a:spcBef>
              <a:spcAft>
                <a:spcPct val="0"/>
              </a:spcAft>
              <a:defRPr>
                <a:solidFill>
                  <a:schemeClr val="tx1"/>
                </a:solidFill>
                <a:latin typeface="Frutiger LT Com 55 Roman" pitchFamily="34" charset="0"/>
              </a:defRPr>
            </a:lvl7pPr>
            <a:lvl8pPr marL="3429000" indent="-228600" eaLnBrk="0" fontAlgn="base" hangingPunct="0">
              <a:spcBef>
                <a:spcPct val="0"/>
              </a:spcBef>
              <a:spcAft>
                <a:spcPct val="0"/>
              </a:spcAft>
              <a:defRPr>
                <a:solidFill>
                  <a:schemeClr val="tx1"/>
                </a:solidFill>
                <a:latin typeface="Frutiger LT Com 55 Roman" pitchFamily="34" charset="0"/>
              </a:defRPr>
            </a:lvl8pPr>
            <a:lvl9pPr marL="3886200" indent="-228600" eaLnBrk="0" fontAlgn="base" hangingPunct="0">
              <a:spcBef>
                <a:spcPct val="0"/>
              </a:spcBef>
              <a:spcAft>
                <a:spcPct val="0"/>
              </a:spcAft>
              <a:defRPr>
                <a:solidFill>
                  <a:schemeClr val="tx1"/>
                </a:solidFill>
                <a:latin typeface="Frutiger LT Com 55 Roman" pitchFamily="34" charset="0"/>
              </a:defRPr>
            </a:lvl9pPr>
          </a:lstStyle>
          <a:p>
            <a:pPr eaLnBrk="1" hangingPunct="1">
              <a:defRPr/>
            </a:pPr>
            <a:r>
              <a:rPr lang="de-DE" altLang="de-DE" sz="3200" dirty="0" smtClean="0"/>
              <a:t>Projektname</a:t>
            </a:r>
            <a:r>
              <a:rPr lang="de-DE" altLang="de-DE" sz="3200" b="1" dirty="0" smtClean="0">
                <a:latin typeface="Frutiger LT Com 45 Light" panose="020B0303030504020204" pitchFamily="34" charset="0"/>
              </a:rPr>
              <a:t> </a:t>
            </a:r>
          </a:p>
          <a:p>
            <a:pPr eaLnBrk="1" hangingPunct="1">
              <a:defRPr/>
            </a:pPr>
            <a:r>
              <a:rPr lang="de-DE" altLang="de-DE" dirty="0" smtClean="0">
                <a:latin typeface="Frutiger LT Com 45 Light" panose="020B0303030504020204" pitchFamily="34" charset="0"/>
              </a:rPr>
              <a:t>Startphase: Ideenentwicklungsprozess</a:t>
            </a:r>
            <a:endParaRPr lang="de-DE" altLang="de-DE" dirty="0">
              <a:latin typeface="Frutiger LT Com 45 Light" panose="020B0303030504020204" pitchFamily="34" charset="0"/>
            </a:endParaRPr>
          </a:p>
        </p:txBody>
      </p:sp>
      <p:pic>
        <p:nvPicPr>
          <p:cNvPr id="1026" name="Picture 2" descr="C:\Users\kfue\Pictures\3d-Sensation-Logo-+-claim-Mensch-Maschine-Umwelt-Zukunf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152400"/>
            <a:ext cx="312215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909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39832" y="1221396"/>
            <a:ext cx="7837367" cy="738664"/>
          </a:xfrm>
          <a:prstGeom prst="rect">
            <a:avLst/>
          </a:prstGeom>
          <a:noFill/>
          <a:ln>
            <a:solidFill>
              <a:schemeClr val="tx2">
                <a:lumMod val="40000"/>
                <a:lumOff val="60000"/>
              </a:schemeClr>
            </a:solidFill>
          </a:ln>
        </p:spPr>
        <p:txBody>
          <a:bodyPr wrap="square" rtlCol="0">
            <a:spAutoFit/>
          </a:bodyPr>
          <a:lstStyle/>
          <a:p>
            <a:r>
              <a:rPr lang="de-DE" sz="1400" dirty="0" smtClean="0">
                <a:latin typeface="+mn-lt"/>
              </a:rPr>
              <a:t>Benötigte Mittel und deren Verwendung. Bitte erläutern Sie kurz Investitions- und Materialkosten. Bei I3-Verbundvorhaben und Beteiligung von Unternehmen sind die allgemeinen Bestimmung der Allianz, d.h. eine Eigenbeteiligung der Unternehmen, zu beachten.</a:t>
            </a:r>
          </a:p>
        </p:txBody>
      </p:sp>
      <p:sp>
        <p:nvSpPr>
          <p:cNvPr id="8" name="Rechteck 38"/>
          <p:cNvSpPr>
            <a:spLocks noChangeArrowheads="1"/>
          </p:cNvSpPr>
          <p:nvPr/>
        </p:nvSpPr>
        <p:spPr bwMode="auto">
          <a:xfrm>
            <a:off x="127000" y="0"/>
            <a:ext cx="1186815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utiger LT Com 55 Roman" pitchFamily="34" charset="0"/>
              </a:defRPr>
            </a:lvl1pPr>
            <a:lvl2pPr marL="742950" indent="-285750" eaLnBrk="0" hangingPunct="0">
              <a:defRPr>
                <a:solidFill>
                  <a:schemeClr val="tx1"/>
                </a:solidFill>
                <a:latin typeface="Frutiger LT Com 55 Roman" pitchFamily="34" charset="0"/>
              </a:defRPr>
            </a:lvl2pPr>
            <a:lvl3pPr marL="1143000" indent="-228600" eaLnBrk="0" hangingPunct="0">
              <a:defRPr>
                <a:solidFill>
                  <a:schemeClr val="tx1"/>
                </a:solidFill>
                <a:latin typeface="Frutiger LT Com 55 Roman" pitchFamily="34" charset="0"/>
              </a:defRPr>
            </a:lvl3pPr>
            <a:lvl4pPr marL="1600200" indent="-228600" eaLnBrk="0" hangingPunct="0">
              <a:defRPr>
                <a:solidFill>
                  <a:schemeClr val="tx1"/>
                </a:solidFill>
                <a:latin typeface="Frutiger LT Com 55 Roman" pitchFamily="34" charset="0"/>
              </a:defRPr>
            </a:lvl4pPr>
            <a:lvl5pPr marL="2057400" indent="-228600" eaLnBrk="0" hangingPunct="0">
              <a:defRPr>
                <a:solidFill>
                  <a:schemeClr val="tx1"/>
                </a:solidFill>
                <a:latin typeface="Frutiger LT Com 55 Roman" pitchFamily="34" charset="0"/>
              </a:defRPr>
            </a:lvl5pPr>
            <a:lvl6pPr marL="2514600" indent="-228600" eaLnBrk="0" fontAlgn="base" hangingPunct="0">
              <a:spcBef>
                <a:spcPct val="0"/>
              </a:spcBef>
              <a:spcAft>
                <a:spcPct val="0"/>
              </a:spcAft>
              <a:defRPr>
                <a:solidFill>
                  <a:schemeClr val="tx1"/>
                </a:solidFill>
                <a:latin typeface="Frutiger LT Com 55 Roman" pitchFamily="34" charset="0"/>
              </a:defRPr>
            </a:lvl6pPr>
            <a:lvl7pPr marL="2971800" indent="-228600" eaLnBrk="0" fontAlgn="base" hangingPunct="0">
              <a:spcBef>
                <a:spcPct val="0"/>
              </a:spcBef>
              <a:spcAft>
                <a:spcPct val="0"/>
              </a:spcAft>
              <a:defRPr>
                <a:solidFill>
                  <a:schemeClr val="tx1"/>
                </a:solidFill>
                <a:latin typeface="Frutiger LT Com 55 Roman" pitchFamily="34" charset="0"/>
              </a:defRPr>
            </a:lvl7pPr>
            <a:lvl8pPr marL="3429000" indent="-228600" eaLnBrk="0" fontAlgn="base" hangingPunct="0">
              <a:spcBef>
                <a:spcPct val="0"/>
              </a:spcBef>
              <a:spcAft>
                <a:spcPct val="0"/>
              </a:spcAft>
              <a:defRPr>
                <a:solidFill>
                  <a:schemeClr val="tx1"/>
                </a:solidFill>
                <a:latin typeface="Frutiger LT Com 55 Roman" pitchFamily="34" charset="0"/>
              </a:defRPr>
            </a:lvl8pPr>
            <a:lvl9pPr marL="3886200" indent="-228600" eaLnBrk="0" fontAlgn="base" hangingPunct="0">
              <a:spcBef>
                <a:spcPct val="0"/>
              </a:spcBef>
              <a:spcAft>
                <a:spcPct val="0"/>
              </a:spcAft>
              <a:defRPr>
                <a:solidFill>
                  <a:schemeClr val="tx1"/>
                </a:solidFill>
                <a:latin typeface="Frutiger LT Com 55 Roman" pitchFamily="34" charset="0"/>
              </a:defRPr>
            </a:lvl9pPr>
          </a:lstStyle>
          <a:p>
            <a:pPr eaLnBrk="1" hangingPunct="1">
              <a:defRPr/>
            </a:pPr>
            <a:r>
              <a:rPr lang="de-DE" altLang="de-DE" sz="3200" dirty="0" smtClean="0"/>
              <a:t>Projektname</a:t>
            </a:r>
            <a:r>
              <a:rPr lang="de-DE" altLang="de-DE" sz="3200" b="1" dirty="0" smtClean="0">
                <a:latin typeface="Frutiger LT Com 45 Light" panose="020B0303030504020204" pitchFamily="34" charset="0"/>
              </a:rPr>
              <a:t> </a:t>
            </a:r>
          </a:p>
          <a:p>
            <a:pPr eaLnBrk="1" hangingPunct="1">
              <a:defRPr/>
            </a:pPr>
            <a:r>
              <a:rPr lang="de-DE" altLang="de-DE" dirty="0" smtClean="0">
                <a:latin typeface="Frutiger LT Com 45 Light" panose="020B0303030504020204" pitchFamily="34" charset="0"/>
              </a:rPr>
              <a:t>Startphase: Ideenentwicklungsprozess</a:t>
            </a:r>
            <a:endParaRPr lang="de-DE" altLang="de-DE" dirty="0">
              <a:latin typeface="Frutiger LT Com 45 Light" panose="020B0303030504020204" pitchFamily="34" charset="0"/>
            </a:endParaRPr>
          </a:p>
        </p:txBody>
      </p:sp>
      <p:pic>
        <p:nvPicPr>
          <p:cNvPr id="1026" name="Picture 2" descr="C:\Users\kfue\Pictures\3d-Sensation-Logo-+-claim-Mensch-Maschine-Umwelt-Zukunf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152400"/>
            <a:ext cx="3122150" cy="609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elle 1"/>
          <p:cNvGraphicFramePr>
            <a:graphicFrameLocks noGrp="1"/>
          </p:cNvGraphicFramePr>
          <p:nvPr>
            <p:extLst>
              <p:ext uri="{D42A27DB-BD31-4B8C-83A1-F6EECF244321}">
                <p14:modId xmlns:p14="http://schemas.microsoft.com/office/powerpoint/2010/main" val="3784795891"/>
              </p:ext>
            </p:extLst>
          </p:nvPr>
        </p:nvGraphicFramePr>
        <p:xfrm>
          <a:off x="226550" y="2418080"/>
          <a:ext cx="8155450" cy="1468120"/>
        </p:xfrm>
        <a:graphic>
          <a:graphicData uri="http://schemas.openxmlformats.org/drawingml/2006/table">
            <a:tbl>
              <a:tblPr firstRow="1" bandRow="1">
                <a:tableStyleId>{5C22544A-7EE6-4342-B048-85BDC9FD1C3A}</a:tableStyleId>
              </a:tblPr>
              <a:tblGrid>
                <a:gridCol w="1907050">
                  <a:extLst>
                    <a:ext uri="{9D8B030D-6E8A-4147-A177-3AD203B41FA5}">
                      <a16:colId xmlns:a16="http://schemas.microsoft.com/office/drawing/2014/main" val="538092900"/>
                    </a:ext>
                  </a:extLst>
                </a:gridCol>
                <a:gridCol w="1447800">
                  <a:extLst>
                    <a:ext uri="{9D8B030D-6E8A-4147-A177-3AD203B41FA5}">
                      <a16:colId xmlns:a16="http://schemas.microsoft.com/office/drawing/2014/main" val="3238533375"/>
                    </a:ext>
                  </a:extLst>
                </a:gridCol>
                <a:gridCol w="1538420">
                  <a:extLst>
                    <a:ext uri="{9D8B030D-6E8A-4147-A177-3AD203B41FA5}">
                      <a16:colId xmlns:a16="http://schemas.microsoft.com/office/drawing/2014/main" val="2391912342"/>
                    </a:ext>
                  </a:extLst>
                </a:gridCol>
                <a:gridCol w="1631090">
                  <a:extLst>
                    <a:ext uri="{9D8B030D-6E8A-4147-A177-3AD203B41FA5}">
                      <a16:colId xmlns:a16="http://schemas.microsoft.com/office/drawing/2014/main" val="766545739"/>
                    </a:ext>
                  </a:extLst>
                </a:gridCol>
                <a:gridCol w="1631090">
                  <a:extLst>
                    <a:ext uri="{9D8B030D-6E8A-4147-A177-3AD203B41FA5}">
                      <a16:colId xmlns:a16="http://schemas.microsoft.com/office/drawing/2014/main" val="2031753221"/>
                    </a:ext>
                  </a:extLst>
                </a:gridCol>
              </a:tblGrid>
              <a:tr h="370840">
                <a:tc>
                  <a:txBody>
                    <a:bodyPr/>
                    <a:lstStyle/>
                    <a:p>
                      <a:r>
                        <a:rPr lang="de-DE" sz="1500" dirty="0" smtClean="0"/>
                        <a:t>Partner</a:t>
                      </a:r>
                      <a:endParaRPr lang="de-DE" sz="1500" dirty="0"/>
                    </a:p>
                  </a:txBody>
                  <a:tcPr/>
                </a:tc>
                <a:tc>
                  <a:txBody>
                    <a:bodyPr/>
                    <a:lstStyle/>
                    <a:p>
                      <a:r>
                        <a:rPr lang="de-DE" sz="1500" dirty="0" smtClean="0"/>
                        <a:t>Personal</a:t>
                      </a:r>
                      <a:r>
                        <a:rPr lang="de-DE" sz="1500" baseline="0" dirty="0" smtClean="0"/>
                        <a:t>kosten in TEUR</a:t>
                      </a:r>
                      <a:endParaRPr lang="de-DE" sz="1500" dirty="0"/>
                    </a:p>
                  </a:txBody>
                  <a:tcPr/>
                </a:tc>
                <a:tc>
                  <a:txBody>
                    <a:bodyPr/>
                    <a:lstStyle/>
                    <a:p>
                      <a:r>
                        <a:rPr lang="de-DE" sz="1500" dirty="0" smtClean="0"/>
                        <a:t>Materialkosten in TEUR</a:t>
                      </a:r>
                      <a:endParaRPr lang="de-DE" sz="1500" dirty="0"/>
                    </a:p>
                  </a:txBody>
                  <a:tcPr/>
                </a:tc>
                <a:tc>
                  <a:txBody>
                    <a:bodyPr/>
                    <a:lstStyle/>
                    <a:p>
                      <a:r>
                        <a:rPr lang="de-DE" sz="1500" dirty="0" smtClean="0"/>
                        <a:t>Reisekosten</a:t>
                      </a:r>
                      <a:r>
                        <a:rPr lang="de-DE" sz="1500" baseline="0" dirty="0" smtClean="0"/>
                        <a:t> in TEUR</a:t>
                      </a:r>
                      <a:endParaRPr lang="de-DE" sz="1500" dirty="0"/>
                    </a:p>
                  </a:txBody>
                  <a:tcPr/>
                </a:tc>
                <a:tc>
                  <a:txBody>
                    <a:bodyPr/>
                    <a:lstStyle/>
                    <a:p>
                      <a:r>
                        <a:rPr lang="de-DE" sz="1500" dirty="0" smtClean="0"/>
                        <a:t>Investitionen in TEUR</a:t>
                      </a:r>
                      <a:endParaRPr lang="de-DE" sz="1500" dirty="0"/>
                    </a:p>
                  </a:txBody>
                  <a:tcPr/>
                </a:tc>
                <a:extLst>
                  <a:ext uri="{0D108BD9-81ED-4DB2-BD59-A6C34878D82A}">
                    <a16:rowId xmlns:a16="http://schemas.microsoft.com/office/drawing/2014/main" val="1821240270"/>
                  </a:ext>
                </a:extLst>
              </a:tr>
              <a:tr h="370840">
                <a:tc>
                  <a:txBody>
                    <a:bodyPr/>
                    <a:lstStyle/>
                    <a:p>
                      <a:r>
                        <a:rPr lang="de-DE" sz="1500" dirty="0" smtClean="0"/>
                        <a:t>A</a:t>
                      </a:r>
                      <a:endParaRPr lang="de-DE" sz="1500" dirty="0"/>
                    </a:p>
                  </a:txBody>
                  <a:tcPr/>
                </a:tc>
                <a:tc>
                  <a:txBody>
                    <a:bodyPr/>
                    <a:lstStyle/>
                    <a:p>
                      <a:endParaRPr lang="de-DE" sz="1500" dirty="0"/>
                    </a:p>
                  </a:txBody>
                  <a:tcPr/>
                </a:tc>
                <a:tc>
                  <a:txBody>
                    <a:bodyPr/>
                    <a:lstStyle/>
                    <a:p>
                      <a:endParaRPr lang="de-DE" sz="1500"/>
                    </a:p>
                  </a:txBody>
                  <a:tcPr/>
                </a:tc>
                <a:tc>
                  <a:txBody>
                    <a:bodyPr/>
                    <a:lstStyle/>
                    <a:p>
                      <a:endParaRPr lang="de-DE" sz="1500"/>
                    </a:p>
                  </a:txBody>
                  <a:tcPr/>
                </a:tc>
                <a:tc>
                  <a:txBody>
                    <a:bodyPr/>
                    <a:lstStyle/>
                    <a:p>
                      <a:endParaRPr lang="de-DE" sz="1500"/>
                    </a:p>
                  </a:txBody>
                  <a:tcPr/>
                </a:tc>
                <a:extLst>
                  <a:ext uri="{0D108BD9-81ED-4DB2-BD59-A6C34878D82A}">
                    <a16:rowId xmlns:a16="http://schemas.microsoft.com/office/drawing/2014/main" val="934817031"/>
                  </a:ext>
                </a:extLst>
              </a:tr>
              <a:tr h="370840">
                <a:tc>
                  <a:txBody>
                    <a:bodyPr/>
                    <a:lstStyle/>
                    <a:p>
                      <a:r>
                        <a:rPr lang="de-DE" sz="1500" dirty="0" smtClean="0"/>
                        <a:t>B (nur bei Verbundvorhaben)</a:t>
                      </a:r>
                      <a:endParaRPr lang="de-DE" sz="1500" dirty="0"/>
                    </a:p>
                  </a:txBody>
                  <a:tcPr/>
                </a:tc>
                <a:tc>
                  <a:txBody>
                    <a:bodyPr/>
                    <a:lstStyle/>
                    <a:p>
                      <a:endParaRPr lang="de-DE" sz="1500"/>
                    </a:p>
                  </a:txBody>
                  <a:tcPr/>
                </a:tc>
                <a:tc>
                  <a:txBody>
                    <a:bodyPr/>
                    <a:lstStyle/>
                    <a:p>
                      <a:endParaRPr lang="de-DE" sz="1500"/>
                    </a:p>
                  </a:txBody>
                  <a:tcPr/>
                </a:tc>
                <a:tc>
                  <a:txBody>
                    <a:bodyPr/>
                    <a:lstStyle/>
                    <a:p>
                      <a:endParaRPr lang="de-DE" sz="1500" dirty="0"/>
                    </a:p>
                  </a:txBody>
                  <a:tcPr/>
                </a:tc>
                <a:tc>
                  <a:txBody>
                    <a:bodyPr/>
                    <a:lstStyle/>
                    <a:p>
                      <a:endParaRPr lang="de-DE" sz="1500" dirty="0"/>
                    </a:p>
                  </a:txBody>
                  <a:tcPr/>
                </a:tc>
                <a:extLst>
                  <a:ext uri="{0D108BD9-81ED-4DB2-BD59-A6C34878D82A}">
                    <a16:rowId xmlns:a16="http://schemas.microsoft.com/office/drawing/2014/main" val="4191195443"/>
                  </a:ext>
                </a:extLst>
              </a:tr>
            </a:tbl>
          </a:graphicData>
        </a:graphic>
      </p:graphicFrame>
    </p:spTree>
    <p:extLst>
      <p:ext uri="{BB962C8B-B14F-4D97-AF65-F5344CB8AC3E}">
        <p14:creationId xmlns:p14="http://schemas.microsoft.com/office/powerpoint/2010/main" val="4102027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3"/>
          <p:cNvPicPr>
            <a:picLocks noChangeAspect="1"/>
          </p:cNvPicPr>
          <p:nvPr/>
        </p:nvPicPr>
        <p:blipFill>
          <a:blip r:embed="rId3" cstate="print"/>
          <a:srcRect/>
          <a:stretch>
            <a:fillRect/>
          </a:stretch>
        </p:blipFill>
        <p:spPr bwMode="auto">
          <a:xfrm>
            <a:off x="7191375" y="469900"/>
            <a:ext cx="561975" cy="673100"/>
          </a:xfrm>
          <a:prstGeom prst="rect">
            <a:avLst/>
          </a:prstGeom>
          <a:noFill/>
          <a:ln w="9525">
            <a:noFill/>
            <a:miter lim="800000"/>
            <a:headEnd/>
            <a:tailEnd/>
          </a:ln>
        </p:spPr>
      </p:pic>
      <p:pic>
        <p:nvPicPr>
          <p:cNvPr id="16" name="Picture 14"/>
          <p:cNvPicPr>
            <a:picLocks noChangeAspect="1"/>
          </p:cNvPicPr>
          <p:nvPr/>
        </p:nvPicPr>
        <p:blipFill>
          <a:blip r:embed="rId4" cstate="print"/>
          <a:srcRect/>
          <a:stretch>
            <a:fillRect/>
          </a:stretch>
        </p:blipFill>
        <p:spPr bwMode="auto">
          <a:xfrm>
            <a:off x="3702050" y="412750"/>
            <a:ext cx="508000" cy="530225"/>
          </a:xfrm>
          <a:prstGeom prst="rect">
            <a:avLst/>
          </a:prstGeom>
          <a:noFill/>
          <a:ln w="9525">
            <a:noFill/>
            <a:miter lim="800000"/>
            <a:headEnd/>
            <a:tailEnd/>
          </a:ln>
        </p:spPr>
      </p:pic>
      <p:pic>
        <p:nvPicPr>
          <p:cNvPr id="17" name="Picture 15"/>
          <p:cNvPicPr>
            <a:picLocks noChangeAspect="1"/>
          </p:cNvPicPr>
          <p:nvPr/>
        </p:nvPicPr>
        <p:blipFill>
          <a:blip r:embed="rId5" cstate="print"/>
          <a:srcRect/>
          <a:stretch>
            <a:fillRect/>
          </a:stretch>
        </p:blipFill>
        <p:spPr bwMode="auto">
          <a:xfrm>
            <a:off x="5500688" y="2854325"/>
            <a:ext cx="498475" cy="514350"/>
          </a:xfrm>
          <a:prstGeom prst="rect">
            <a:avLst/>
          </a:prstGeom>
          <a:noFill/>
          <a:ln w="9525">
            <a:noFill/>
            <a:miter lim="800000"/>
            <a:headEnd/>
            <a:tailEnd/>
          </a:ln>
        </p:spPr>
      </p:pic>
      <p:pic>
        <p:nvPicPr>
          <p:cNvPr id="18" name="Picture 16"/>
          <p:cNvPicPr>
            <a:picLocks noChangeAspect="1"/>
          </p:cNvPicPr>
          <p:nvPr/>
        </p:nvPicPr>
        <p:blipFill>
          <a:blip r:embed="rId6" cstate="print"/>
          <a:srcRect/>
          <a:stretch>
            <a:fillRect/>
          </a:stretch>
        </p:blipFill>
        <p:spPr bwMode="auto">
          <a:xfrm>
            <a:off x="5381625" y="349250"/>
            <a:ext cx="558800" cy="573087"/>
          </a:xfrm>
          <a:prstGeom prst="rect">
            <a:avLst/>
          </a:prstGeom>
          <a:noFill/>
          <a:ln w="9525">
            <a:noFill/>
            <a:miter lim="800000"/>
            <a:headEnd/>
            <a:tailEnd/>
          </a:ln>
        </p:spPr>
      </p:pic>
      <p:pic>
        <p:nvPicPr>
          <p:cNvPr id="19" name="Picture 17"/>
          <p:cNvPicPr>
            <a:picLocks noChangeAspect="1"/>
          </p:cNvPicPr>
          <p:nvPr/>
        </p:nvPicPr>
        <p:blipFill>
          <a:blip r:embed="rId7" cstate="print"/>
          <a:srcRect l="11171"/>
          <a:stretch>
            <a:fillRect/>
          </a:stretch>
        </p:blipFill>
        <p:spPr bwMode="auto">
          <a:xfrm>
            <a:off x="4633912" y="5446713"/>
            <a:ext cx="452438" cy="573087"/>
          </a:xfrm>
          <a:prstGeom prst="rect">
            <a:avLst/>
          </a:prstGeom>
          <a:noFill/>
          <a:ln w="9525">
            <a:noFill/>
            <a:miter lim="800000"/>
            <a:headEnd/>
            <a:tailEnd/>
          </a:ln>
        </p:spPr>
      </p:pic>
      <p:pic>
        <p:nvPicPr>
          <p:cNvPr id="20" name="Picture 18"/>
          <p:cNvPicPr>
            <a:picLocks noChangeAspect="1"/>
          </p:cNvPicPr>
          <p:nvPr/>
        </p:nvPicPr>
        <p:blipFill>
          <a:blip r:embed="rId8" cstate="print"/>
          <a:srcRect b="6728"/>
          <a:stretch>
            <a:fillRect/>
          </a:stretch>
        </p:blipFill>
        <p:spPr bwMode="auto">
          <a:xfrm>
            <a:off x="1918995" y="2949575"/>
            <a:ext cx="671805" cy="593725"/>
          </a:xfrm>
          <a:prstGeom prst="rect">
            <a:avLst/>
          </a:prstGeom>
          <a:noFill/>
          <a:ln w="9525">
            <a:noFill/>
            <a:miter lim="800000"/>
            <a:headEnd/>
            <a:tailEnd/>
          </a:ln>
        </p:spPr>
      </p:pic>
      <p:pic>
        <p:nvPicPr>
          <p:cNvPr id="21" name="Picture 19"/>
          <p:cNvPicPr>
            <a:picLocks noChangeAspect="1"/>
          </p:cNvPicPr>
          <p:nvPr/>
        </p:nvPicPr>
        <p:blipFill>
          <a:blip r:embed="rId9" cstate="print"/>
          <a:srcRect/>
          <a:stretch>
            <a:fillRect/>
          </a:stretch>
        </p:blipFill>
        <p:spPr bwMode="auto">
          <a:xfrm>
            <a:off x="1778812" y="361950"/>
            <a:ext cx="766652" cy="719910"/>
          </a:xfrm>
          <a:prstGeom prst="rect">
            <a:avLst/>
          </a:prstGeom>
          <a:noFill/>
          <a:ln w="9525">
            <a:noFill/>
            <a:miter lim="800000"/>
            <a:headEnd/>
            <a:tailEnd/>
          </a:ln>
        </p:spPr>
      </p:pic>
      <p:pic>
        <p:nvPicPr>
          <p:cNvPr id="22" name="Picture 20"/>
          <p:cNvPicPr>
            <a:picLocks noChangeAspect="1"/>
          </p:cNvPicPr>
          <p:nvPr/>
        </p:nvPicPr>
        <p:blipFill>
          <a:blip r:embed="rId10" cstate="print"/>
          <a:srcRect/>
          <a:stretch>
            <a:fillRect/>
          </a:stretch>
        </p:blipFill>
        <p:spPr bwMode="auto">
          <a:xfrm>
            <a:off x="120650" y="384175"/>
            <a:ext cx="479425" cy="493712"/>
          </a:xfrm>
          <a:prstGeom prst="rect">
            <a:avLst/>
          </a:prstGeom>
          <a:noFill/>
          <a:ln w="9525">
            <a:noFill/>
            <a:miter lim="800000"/>
            <a:headEnd/>
            <a:tailEnd/>
          </a:ln>
        </p:spPr>
      </p:pic>
      <p:pic>
        <p:nvPicPr>
          <p:cNvPr id="23" name="Picture 21"/>
          <p:cNvPicPr>
            <a:picLocks noChangeAspect="1"/>
          </p:cNvPicPr>
          <p:nvPr/>
        </p:nvPicPr>
        <p:blipFill>
          <a:blip r:embed="rId11" cstate="print"/>
          <a:srcRect t="8025" r="6839"/>
          <a:stretch>
            <a:fillRect/>
          </a:stretch>
        </p:blipFill>
        <p:spPr bwMode="auto">
          <a:xfrm>
            <a:off x="138112" y="5454651"/>
            <a:ext cx="534988" cy="515937"/>
          </a:xfrm>
          <a:prstGeom prst="rect">
            <a:avLst/>
          </a:prstGeom>
          <a:noFill/>
          <a:ln w="9525">
            <a:noFill/>
            <a:miter lim="800000"/>
            <a:headEnd/>
            <a:tailEnd/>
          </a:ln>
        </p:spPr>
      </p:pic>
      <p:sp>
        <p:nvSpPr>
          <p:cNvPr id="25" name="Title 24"/>
          <p:cNvSpPr>
            <a:spLocks noGrp="1"/>
          </p:cNvSpPr>
          <p:nvPr>
            <p:ph type="title"/>
          </p:nvPr>
        </p:nvSpPr>
        <p:spPr>
          <a:xfrm>
            <a:off x="152400" y="122238"/>
            <a:ext cx="8839200" cy="258762"/>
          </a:xfrm>
        </p:spPr>
        <p:txBody>
          <a:bodyPr/>
          <a:lstStyle/>
          <a:p>
            <a:pPr algn="l"/>
            <a:r>
              <a:rPr lang="en-US" sz="2000" dirty="0" err="1" smtClean="0">
                <a:solidFill>
                  <a:srgbClr val="0070C0"/>
                </a:solidFill>
              </a:rPr>
              <a:t>Projektname</a:t>
            </a:r>
            <a:r>
              <a:rPr lang="en-US" sz="2000" dirty="0" smtClean="0">
                <a:solidFill>
                  <a:srgbClr val="0070C0"/>
                </a:solidFill>
              </a:rPr>
              <a:t>: Business Model Canvas als Ansatz zur Bewertung disruptiver </a:t>
            </a:r>
            <a:r>
              <a:rPr lang="en-US" sz="2000" dirty="0" err="1" smtClean="0">
                <a:solidFill>
                  <a:srgbClr val="0070C0"/>
                </a:solidFill>
              </a:rPr>
              <a:t>Ideen</a:t>
            </a:r>
            <a:r>
              <a:rPr lang="en-US" sz="2000" dirty="0">
                <a:solidFill>
                  <a:srgbClr val="0070C0"/>
                </a:solidFill>
              </a:rPr>
              <a:t> </a:t>
            </a:r>
            <a:endParaRPr lang="en-AU" sz="2000"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8769578"/>
              </p:ext>
            </p:extLst>
          </p:nvPr>
        </p:nvGraphicFramePr>
        <p:xfrm>
          <a:off x="152400" y="457200"/>
          <a:ext cx="8839200" cy="6416040"/>
        </p:xfrm>
        <a:graphic>
          <a:graphicData uri="http://schemas.openxmlformats.org/drawingml/2006/table">
            <a:tbl>
              <a:tblPr>
                <a:tableStyleId>{616DA210-FB5B-4158-B5E0-FEB733F419BA}</a:tableStyleId>
              </a:tblPr>
              <a:tblGrid>
                <a:gridCol w="1767840">
                  <a:extLst>
                    <a:ext uri="{9D8B030D-6E8A-4147-A177-3AD203B41FA5}">
                      <a16:colId xmlns:a16="http://schemas.microsoft.com/office/drawing/2014/main" val="20000"/>
                    </a:ext>
                  </a:extLst>
                </a:gridCol>
                <a:gridCol w="1767840">
                  <a:extLst>
                    <a:ext uri="{9D8B030D-6E8A-4147-A177-3AD203B41FA5}">
                      <a16:colId xmlns:a16="http://schemas.microsoft.com/office/drawing/2014/main" val="20001"/>
                    </a:ext>
                  </a:extLst>
                </a:gridCol>
                <a:gridCol w="883920">
                  <a:extLst>
                    <a:ext uri="{9D8B030D-6E8A-4147-A177-3AD203B41FA5}">
                      <a16:colId xmlns:a16="http://schemas.microsoft.com/office/drawing/2014/main" val="20002"/>
                    </a:ext>
                  </a:extLst>
                </a:gridCol>
                <a:gridCol w="883920">
                  <a:extLst>
                    <a:ext uri="{9D8B030D-6E8A-4147-A177-3AD203B41FA5}">
                      <a16:colId xmlns:a16="http://schemas.microsoft.com/office/drawing/2014/main" val="20003"/>
                    </a:ext>
                  </a:extLst>
                </a:gridCol>
                <a:gridCol w="1767840">
                  <a:extLst>
                    <a:ext uri="{9D8B030D-6E8A-4147-A177-3AD203B41FA5}">
                      <a16:colId xmlns:a16="http://schemas.microsoft.com/office/drawing/2014/main" val="20004"/>
                    </a:ext>
                  </a:extLst>
                </a:gridCol>
                <a:gridCol w="1767840">
                  <a:extLst>
                    <a:ext uri="{9D8B030D-6E8A-4147-A177-3AD203B41FA5}">
                      <a16:colId xmlns:a16="http://schemas.microsoft.com/office/drawing/2014/main" val="20005"/>
                    </a:ext>
                  </a:extLst>
                </a:gridCol>
              </a:tblGrid>
              <a:tr h="2476500">
                <a:tc rowSpan="2">
                  <a:txBody>
                    <a:bodyPr/>
                    <a:lstStyle/>
                    <a:p>
                      <a:r>
                        <a:rPr lang="en-AU" sz="1200" b="1" dirty="0" smtClean="0"/>
                        <a:t>           9 </a:t>
                      </a:r>
                      <a:r>
                        <a:rPr lang="de-DE" sz="1200" b="1" noProof="0" dirty="0" smtClean="0">
                          <a:latin typeface="+mn-lt"/>
                        </a:rPr>
                        <a:t>Schlüssel</a:t>
                      </a:r>
                      <a:r>
                        <a:rPr lang="de-DE" sz="1200" b="1" baseline="0" noProof="0" dirty="0" smtClean="0">
                          <a:latin typeface="+mn-lt"/>
                        </a:rPr>
                        <a:t>partner    </a:t>
                      </a:r>
                    </a:p>
                    <a:p>
                      <a:r>
                        <a:rPr lang="de-DE" sz="1200" b="1" baseline="0" noProof="0" dirty="0" smtClean="0">
                          <a:latin typeface="+mn-lt"/>
                        </a:rPr>
                        <a:t>         </a:t>
                      </a:r>
                      <a:endParaRPr lang="en-AU" sz="1200" b="1" baseline="0" dirty="0" smtClean="0">
                        <a:latin typeface="+mn-lt"/>
                      </a:endParaRPr>
                    </a:p>
                    <a:p>
                      <a:endParaRPr lang="en-AU" sz="1100" b="0" baseline="0" dirty="0" smtClean="0">
                        <a:latin typeface="Comic Sans MS" panose="030F0702030302020204" pitchFamily="66" charset="0"/>
                      </a:endParaRPr>
                    </a:p>
                    <a:p>
                      <a:endParaRPr lang="en-AU" sz="1100" b="0" baseline="0" dirty="0" smtClean="0">
                        <a:latin typeface="Comic Sans MS" panose="030F0702030302020204" pitchFamily="66" charset="0"/>
                      </a:endParaRPr>
                    </a:p>
                    <a:p>
                      <a:endParaRPr lang="en-AU" sz="1100" b="0" dirty="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AU" sz="1200" b="1" dirty="0" smtClean="0"/>
                        <a:t>        8 </a:t>
                      </a:r>
                      <a:r>
                        <a:rPr lang="en-AU" sz="1200" b="1" dirty="0" err="1" smtClean="0"/>
                        <a:t>Schlüssel</a:t>
                      </a:r>
                      <a:r>
                        <a:rPr lang="en-AU" sz="1200" b="1" dirty="0" smtClean="0"/>
                        <a:t>-</a:t>
                      </a:r>
                      <a:br>
                        <a:rPr lang="en-AU" sz="1200" b="1" dirty="0" smtClean="0"/>
                      </a:br>
                      <a:r>
                        <a:rPr lang="en-AU" sz="1200" b="1" dirty="0" smtClean="0"/>
                        <a:t>           </a:t>
                      </a:r>
                      <a:r>
                        <a:rPr lang="en-AU" sz="1200" b="1" dirty="0" err="1" smtClean="0"/>
                        <a:t>aktivitäten</a:t>
                      </a:r>
                      <a:endParaRPr lang="en-AU" sz="1100" b="0" baseline="0" dirty="0" smtClean="0">
                        <a:latin typeface="Comic Sans MS" pitchFamily="66" charset="0"/>
                      </a:endParaRPr>
                    </a:p>
                    <a:p>
                      <a:endParaRPr lang="en-AU" sz="1100" b="0" baseline="0" dirty="0" smtClean="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dirty="0" smtClean="0"/>
                        <a:t>          </a:t>
                      </a:r>
                      <a:r>
                        <a:rPr lang="en-AU" sz="1200" b="1" kern="1200" dirty="0" smtClean="0">
                          <a:solidFill>
                            <a:schemeClr val="tx1"/>
                          </a:solidFill>
                          <a:latin typeface="+mn-lt"/>
                          <a:ea typeface="+mn-ea"/>
                          <a:cs typeface="+mn-cs"/>
                        </a:rPr>
                        <a:t>2 </a:t>
                      </a:r>
                      <a:r>
                        <a:rPr lang="en-AU" sz="1200" b="1" dirty="0" err="1" smtClean="0">
                          <a:solidFill>
                            <a:schemeClr val="tx1"/>
                          </a:solidFill>
                        </a:rPr>
                        <a:t>Wertangebot</a:t>
                      </a:r>
                      <a:r>
                        <a:rPr lang="en-AU" sz="1200" b="1" baseline="0" dirty="0" smtClean="0">
                          <a:solidFill>
                            <a:schemeClr val="tx1"/>
                          </a:solidFill>
                        </a:rPr>
                        <a:t> </a:t>
                      </a:r>
                      <a:br>
                        <a:rPr lang="en-AU" sz="1200" b="1" baseline="0" dirty="0" smtClean="0">
                          <a:solidFill>
                            <a:schemeClr val="tx1"/>
                          </a:solidFill>
                        </a:rPr>
                      </a:br>
                      <a:r>
                        <a:rPr lang="en-AU" sz="1200" b="1" baseline="0" dirty="0" smtClean="0">
                          <a:solidFill>
                            <a:schemeClr val="tx1"/>
                          </a:solidFill>
                        </a:rPr>
                        <a:t>            </a:t>
                      </a:r>
                      <a:r>
                        <a:rPr kumimoji="0" lang="en-AU" sz="1200" b="1" i="0" u="none" strike="noStrike" kern="1200" cap="none" spc="0" normalizeH="0" baseline="0" noProof="0" dirty="0" smtClean="0">
                          <a:ln>
                            <a:noFill/>
                          </a:ln>
                          <a:solidFill>
                            <a:schemeClr val="tx1"/>
                          </a:solidFill>
                          <a:effectLst/>
                          <a:uLnTx/>
                          <a:uFillTx/>
                          <a:latin typeface="+mn-lt"/>
                          <a:ea typeface="+mn-ea"/>
                          <a:cs typeface="+mn-cs"/>
                        </a:rPr>
                        <a:t>&amp; Problemlösung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100" b="0" baseline="0" dirty="0" smtClean="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hMerge="1">
                  <a:txBody>
                    <a:bodyPr/>
                    <a:lstStyle/>
                    <a:p>
                      <a:endParaRPr lang="en-AU" dirty="0"/>
                    </a:p>
                  </a:txBody>
                  <a:tcPr/>
                </a:tc>
                <a:tc>
                  <a:txBody>
                    <a:bodyPr/>
                    <a:lstStyle/>
                    <a:p>
                      <a:r>
                        <a:rPr lang="en-AU" sz="1200" b="1" dirty="0" smtClean="0"/>
                        <a:t>         4 </a:t>
                      </a:r>
                      <a:r>
                        <a:rPr lang="en-AU" sz="1200" b="1" dirty="0" err="1" smtClean="0"/>
                        <a:t>Kunden</a:t>
                      </a:r>
                      <a:r>
                        <a:rPr lang="en-AU" sz="1200" b="1" dirty="0" smtClean="0"/>
                        <a:t>-</a:t>
                      </a:r>
                    </a:p>
                    <a:p>
                      <a:r>
                        <a:rPr lang="en-AU" sz="1200" b="1" dirty="0" smtClean="0"/>
                        <a:t>         beziehungen</a:t>
                      </a:r>
                      <a:endParaRPr lang="en-AU" sz="1100" b="0" baseline="0" dirty="0" smtClean="0">
                        <a:latin typeface="Comic Sans MS" pitchFamily="66" charset="0"/>
                      </a:endParaRPr>
                    </a:p>
                    <a:p>
                      <a:endParaRPr lang="en-AU" sz="1100" b="0" baseline="0" dirty="0" smtClean="0">
                        <a:latin typeface="Comic Sans MS" pitchFamily="66" charset="0"/>
                      </a:endParaRPr>
                    </a:p>
                    <a:p>
                      <a:endParaRPr lang="en-AU" sz="1100" b="0" dirty="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r>
                        <a:rPr lang="en-AU" sz="1200" b="1" dirty="0" smtClean="0"/>
                        <a:t>      </a:t>
                      </a:r>
                      <a:r>
                        <a:rPr lang="en-AU" sz="1200" b="1" kern="1200" dirty="0" smtClean="0">
                          <a:solidFill>
                            <a:schemeClr val="tx1"/>
                          </a:solidFill>
                          <a:latin typeface="+mn-lt"/>
                          <a:ea typeface="+mn-ea"/>
                          <a:cs typeface="+mn-cs"/>
                        </a:rPr>
                        <a:t>1 </a:t>
                      </a:r>
                      <a:r>
                        <a:rPr lang="en-AU" sz="1200" b="1" dirty="0" err="1" smtClean="0">
                          <a:solidFill>
                            <a:schemeClr val="tx1"/>
                          </a:solidFill>
                        </a:rPr>
                        <a:t>Kundensegmente</a:t>
                      </a:r>
                      <a:r>
                        <a:rPr lang="en-AU" sz="1200" b="1" dirty="0" smtClean="0">
                          <a:solidFill>
                            <a:schemeClr val="tx1"/>
                          </a:solidFill>
                        </a:rPr>
                        <a:t> in  </a:t>
                      </a:r>
                    </a:p>
                    <a:p>
                      <a:r>
                        <a:rPr lang="en-AU" sz="1200" b="1" dirty="0" smtClean="0">
                          <a:solidFill>
                            <a:schemeClr val="tx1"/>
                          </a:solidFill>
                        </a:rPr>
                        <a:t>      den Problemfeldern</a:t>
                      </a:r>
                      <a:endParaRPr lang="en-AU" sz="1200" b="0" baseline="0" dirty="0" smtClean="0">
                        <a:solidFill>
                          <a:schemeClr val="tx1"/>
                        </a:solidFill>
                        <a:latin typeface="Comic Sans MS" pitchFamily="66" charset="0"/>
                      </a:endParaRPr>
                    </a:p>
                    <a:p>
                      <a:endParaRPr lang="en-AU" sz="1100" b="0" baseline="0" dirty="0" smtClean="0">
                        <a:latin typeface="Comic Sans MS" pitchFamily="66" charset="0"/>
                      </a:endParaRPr>
                    </a:p>
                    <a:p>
                      <a:endParaRPr lang="en-AU" sz="1100" b="0" baseline="0" dirty="0" smtClean="0">
                        <a:latin typeface="Comic Sans MS" pitchFamily="66" charset="0"/>
                      </a:endParaRPr>
                    </a:p>
                    <a:p>
                      <a:endParaRPr lang="en-AU" sz="1100" b="0" baseline="0" dirty="0" smtClean="0">
                        <a:latin typeface="Comic Sans MS" pitchFamily="66" charset="0"/>
                      </a:endParaRPr>
                    </a:p>
                    <a:p>
                      <a:endParaRPr lang="en-AU" sz="1100" b="0" baseline="0" dirty="0" smtClean="0">
                        <a:latin typeface="Comic Sans MS" pitchFamily="66" charset="0"/>
                      </a:endParaRPr>
                    </a:p>
                    <a:p>
                      <a:endParaRPr lang="en-AU" sz="1100" b="0" baseline="0" dirty="0" smtClean="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76500">
                <a:tc vMerge="1">
                  <a:txBody>
                    <a:bodyPr/>
                    <a:lstStyle/>
                    <a:p>
                      <a:endParaRPr lang="en-AU"/>
                    </a:p>
                  </a:txBody>
                  <a:tcPr/>
                </a:tc>
                <a:tc>
                  <a:txBody>
                    <a:bodyPr/>
                    <a:lstStyle/>
                    <a:p>
                      <a:r>
                        <a:rPr lang="en-AU" sz="1200" b="1" dirty="0" smtClean="0"/>
                        <a:t>             7 </a:t>
                      </a:r>
                      <a:r>
                        <a:rPr lang="en-AU" sz="1200" b="1" i="0" dirty="0" err="1" smtClean="0">
                          <a:latin typeface="+mn-lt"/>
                        </a:rPr>
                        <a:t>Schlüssel</a:t>
                      </a:r>
                      <a:r>
                        <a:rPr lang="en-AU" sz="1200" b="1" i="0" dirty="0" smtClean="0">
                          <a:latin typeface="+mn-lt"/>
                        </a:rPr>
                        <a:t>-  </a:t>
                      </a:r>
                    </a:p>
                    <a:p>
                      <a:r>
                        <a:rPr lang="en-AU" sz="1200" b="1" i="0" dirty="0" smtClean="0">
                          <a:latin typeface="+mn-lt"/>
                        </a:rPr>
                        <a:t>             </a:t>
                      </a:r>
                      <a:r>
                        <a:rPr lang="en-AU" sz="1200" b="1" i="0" dirty="0" err="1" smtClean="0">
                          <a:latin typeface="+mn-lt"/>
                        </a:rPr>
                        <a:t>ressourcen</a:t>
                      </a:r>
                      <a:endParaRPr lang="en-AU" sz="1100" b="0" baseline="0" dirty="0" smtClean="0">
                        <a:latin typeface="Comic Sans MS" pitchFamily="66" charset="0"/>
                      </a:endParaRPr>
                    </a:p>
                    <a:p>
                      <a:endParaRPr lang="en-AU" sz="1100" b="0" dirty="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vMerge="1">
                  <a:txBody>
                    <a:bodyPr/>
                    <a:lstStyle/>
                    <a:p>
                      <a:endParaRPr lang="en-AU"/>
                    </a:p>
                  </a:txBody>
                  <a:tcPr/>
                </a:tc>
                <a:tc hMerge="1" vMerge="1">
                  <a:txBody>
                    <a:bodyPr/>
                    <a:lstStyle/>
                    <a:p>
                      <a:endParaRPr lang="en-AU" dirty="0"/>
                    </a:p>
                  </a:txBody>
                  <a:tcPr/>
                </a:tc>
                <a:tc>
                  <a:txBody>
                    <a:bodyPr/>
                    <a:lstStyle/>
                    <a:p>
                      <a:r>
                        <a:rPr lang="en-AU" sz="1200" b="1" dirty="0" smtClean="0"/>
                        <a:t>             3 </a:t>
                      </a:r>
                      <a:r>
                        <a:rPr lang="en-AU" sz="1200" b="1" dirty="0" err="1" smtClean="0"/>
                        <a:t>Kanäle</a:t>
                      </a:r>
                      <a:r>
                        <a:rPr lang="en-AU" sz="1200" b="1" baseline="0" dirty="0" smtClean="0"/>
                        <a:t> der     </a:t>
                      </a:r>
                    </a:p>
                    <a:p>
                      <a:r>
                        <a:rPr lang="en-AU" sz="1200" b="1" baseline="0" dirty="0" smtClean="0"/>
                        <a:t>             </a:t>
                      </a:r>
                      <a:r>
                        <a:rPr lang="en-AU" sz="1200" b="1" baseline="0" dirty="0" err="1" smtClean="0"/>
                        <a:t>Ideenverbreitung</a:t>
                      </a:r>
                      <a:endParaRPr lang="en-AU" sz="1200" b="1" baseline="0" dirty="0" smtClean="0"/>
                    </a:p>
                    <a:p>
                      <a:endParaRPr lang="en-AU" sz="1100" b="0" dirty="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en-AU"/>
                    </a:p>
                  </a:txBody>
                  <a:tcPr/>
                </a:tc>
                <a:extLst>
                  <a:ext uri="{0D108BD9-81ED-4DB2-BD59-A6C34878D82A}">
                    <a16:rowId xmlns:a16="http://schemas.microsoft.com/office/drawing/2014/main" val="10001"/>
                  </a:ext>
                </a:extLst>
              </a:tr>
              <a:tr h="1219200">
                <a:tc gridSpan="3">
                  <a:txBody>
                    <a:bodyPr/>
                    <a:lstStyle/>
                    <a:p>
                      <a:r>
                        <a:rPr lang="en-AU" sz="1200" b="1" dirty="0" smtClean="0"/>
                        <a:t>              Kostenstrukturen</a:t>
                      </a:r>
                      <a:r>
                        <a:rPr lang="en-AU" sz="1200" b="1" baseline="0" dirty="0" smtClean="0"/>
                        <a:t>: </a:t>
                      </a:r>
                      <a:r>
                        <a:rPr lang="en-AU" sz="1200" b="0" baseline="0" dirty="0" smtClean="0"/>
                        <a:t>Aufteilung in Personal, Invest, Reisen</a:t>
                      </a:r>
                      <a:endParaRPr lang="en-AU" sz="1200" b="0" baseline="0" dirty="0" smtClean="0">
                        <a:latin typeface="Comic Sans MS" pitchFamily="66" charset="0"/>
                      </a:endParaRPr>
                    </a:p>
                    <a:p>
                      <a:endParaRPr lang="en-AU" sz="1200" b="0" baseline="0" dirty="0" smtClean="0">
                        <a:latin typeface="Comic Sans MS" pitchFamily="66" charset="0"/>
                      </a:endParaRPr>
                    </a:p>
                    <a:p>
                      <a:endParaRPr lang="en-AU" sz="1200" b="0" baseline="0" dirty="0" smtClean="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tc gridSpan="3">
                  <a:txBody>
                    <a:bodyPr/>
                    <a:lstStyle/>
                    <a:p>
                      <a:r>
                        <a:rPr lang="en-AU" sz="1200" b="1" dirty="0" smtClean="0"/>
                        <a:t>           6 </a:t>
                      </a:r>
                      <a:r>
                        <a:rPr lang="en-AU" sz="1200" b="1" dirty="0" err="1" smtClean="0"/>
                        <a:t>Verwertungspotenzial</a:t>
                      </a:r>
                      <a:r>
                        <a:rPr lang="en-AU" sz="1200" b="1" baseline="0" dirty="0" smtClean="0"/>
                        <a:t> bzw. angestrebte Einnahmequellen</a:t>
                      </a:r>
                      <a:endParaRPr lang="en-AU" sz="1200" b="0" baseline="0" dirty="0" smtClean="0">
                        <a:latin typeface="Comic Sans MS" pitchFamily="66" charset="0"/>
                      </a:endParaRPr>
                    </a:p>
                    <a:p>
                      <a:endParaRPr lang="de-DE" sz="1200" b="0" baseline="0" noProof="0" dirty="0" smtClean="0">
                        <a:latin typeface="Comic Sans MS" pitchFamily="66" charset="0"/>
                      </a:endParaRPr>
                    </a:p>
                    <a:p>
                      <a:endParaRPr lang="en-AU" sz="1200" b="0" baseline="0" dirty="0" smtClean="0">
                        <a:latin typeface="Comic Sans MS" pitchFamily="66" charset="0"/>
                      </a:endParaRPr>
                    </a:p>
                  </a:txBody>
                  <a:tcPr marL="82296" marR="8229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10002"/>
                  </a:ext>
                </a:extLst>
              </a:tr>
              <a:tr h="224589">
                <a:tc gridSpan="6">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AU" sz="1000" dirty="0" smtClean="0">
                          <a:hlinkClick r:id="rId12"/>
                        </a:rPr>
                        <a:t>http://www.businessmodelgeneration.com</a:t>
                      </a:r>
                      <a:endParaRPr lang="en-AU" sz="700" dirty="0" smtClean="0"/>
                    </a:p>
                  </a:txBody>
                  <a:tcPr marL="82296" marR="82296">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extLst>
                  <a:ext uri="{0D108BD9-81ED-4DB2-BD59-A6C34878D82A}">
                    <a16:rowId xmlns:a16="http://schemas.microsoft.com/office/drawing/2014/main" val="10003"/>
                  </a:ext>
                </a:extLst>
              </a:tr>
            </a:tbl>
          </a:graphicData>
        </a:graphic>
      </p:graphicFrame>
      <p:cxnSp>
        <p:nvCxnSpPr>
          <p:cNvPr id="5" name="Gerade Verbindung 4"/>
          <p:cNvCxnSpPr/>
          <p:nvPr/>
        </p:nvCxnSpPr>
        <p:spPr>
          <a:xfrm>
            <a:off x="7239000" y="2927350"/>
            <a:ext cx="1752597" cy="0"/>
          </a:xfrm>
          <a:prstGeom prst="line">
            <a:avLst/>
          </a:prstGeom>
          <a:ln w="28575"/>
        </p:spPr>
        <p:style>
          <a:lnRef idx="1">
            <a:schemeClr val="dk1"/>
          </a:lnRef>
          <a:fillRef idx="0">
            <a:schemeClr val="dk1"/>
          </a:fillRef>
          <a:effectRef idx="0">
            <a:schemeClr val="dk1"/>
          </a:effectRef>
          <a:fontRef idx="minor">
            <a:schemeClr val="tx1"/>
          </a:fontRef>
        </p:style>
      </p:cxnSp>
      <p:pic>
        <p:nvPicPr>
          <p:cNvPr id="1026" name="Picture 2"/>
          <p:cNvPicPr>
            <a:picLocks noChangeAspect="1" noChangeArrowheads="1"/>
          </p:cNvPicPr>
          <p:nvPr/>
        </p:nvPicPr>
        <p:blipFill rotWithShape="1">
          <a:blip r:embed="rId13">
            <a:extLst>
              <a:ext uri="{BEBA8EAE-BF5A-486C-A8C5-ECC9F3942E4B}">
                <a14:imgProps xmlns:a14="http://schemas.microsoft.com/office/drawing/2010/main">
                  <a14:imgLayer r:embed="rId14">
                    <a14:imgEffect>
                      <a14:artisticPhotocopy/>
                    </a14:imgEffect>
                    <a14:imgEffect>
                      <a14:saturation sat="33000"/>
                    </a14:imgEffect>
                  </a14:imgLayer>
                </a14:imgProps>
              </a:ext>
              <a:ext uri="{28A0092B-C50C-407E-A947-70E740481C1C}">
                <a14:useLocalDpi xmlns:a14="http://schemas.microsoft.com/office/drawing/2010/main" val="0"/>
              </a:ext>
            </a:extLst>
          </a:blip>
          <a:srcRect l="55139" t="74340" r="42552" b="21993"/>
          <a:stretch/>
        </p:blipFill>
        <p:spPr bwMode="auto">
          <a:xfrm>
            <a:off x="7239000" y="2977428"/>
            <a:ext cx="346076" cy="343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feld 10"/>
          <p:cNvSpPr txBox="1"/>
          <p:nvPr/>
        </p:nvSpPr>
        <p:spPr>
          <a:xfrm>
            <a:off x="7543903" y="2895600"/>
            <a:ext cx="1387763" cy="461665"/>
          </a:xfrm>
          <a:prstGeom prst="rect">
            <a:avLst/>
          </a:prstGeom>
          <a:noFill/>
        </p:spPr>
        <p:txBody>
          <a:bodyPr wrap="square" rtlCol="0">
            <a:spAutoFit/>
          </a:bodyPr>
          <a:lstStyle/>
          <a:p>
            <a:r>
              <a:rPr lang="de-DE" sz="1200" b="1" dirty="0" smtClean="0">
                <a:latin typeface="+mn-lt"/>
              </a:rPr>
              <a:t>5 Gesellschaftliche Relevanz</a:t>
            </a:r>
          </a:p>
        </p:txBody>
      </p:sp>
      <p:sp>
        <p:nvSpPr>
          <p:cNvPr id="33" name="Textfeld 32"/>
          <p:cNvSpPr txBox="1"/>
          <p:nvPr/>
        </p:nvSpPr>
        <p:spPr>
          <a:xfrm>
            <a:off x="304800" y="5486400"/>
            <a:ext cx="341760" cy="276999"/>
          </a:xfrm>
          <a:prstGeom prst="rect">
            <a:avLst/>
          </a:prstGeom>
          <a:noFill/>
        </p:spPr>
        <p:txBody>
          <a:bodyPr wrap="none" rtlCol="0">
            <a:spAutoFit/>
          </a:bodyPr>
          <a:lstStyle/>
          <a:p>
            <a:r>
              <a:rPr lang="de-DE" sz="1200" b="1" dirty="0" smtClean="0">
                <a:latin typeface="+mn-lt"/>
              </a:rPr>
              <a:t>10</a:t>
            </a:r>
            <a:endParaRPr lang="de-DE" sz="1200" b="1"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21226" y="1152436"/>
            <a:ext cx="6027174" cy="307777"/>
          </a:xfrm>
          <a:prstGeom prst="rect">
            <a:avLst/>
          </a:prstGeom>
          <a:noFill/>
          <a:ln>
            <a:solidFill>
              <a:schemeClr val="tx2">
                <a:lumMod val="40000"/>
                <a:lumOff val="60000"/>
              </a:schemeClr>
            </a:solidFill>
          </a:ln>
        </p:spPr>
        <p:txBody>
          <a:bodyPr wrap="square" rtlCol="0">
            <a:spAutoFit/>
          </a:bodyPr>
          <a:lstStyle/>
          <a:p>
            <a:r>
              <a:rPr lang="de-DE" sz="1400" dirty="0" smtClean="0">
                <a:latin typeface="+mn-lt"/>
              </a:rPr>
              <a:t>Projektstand im Innovationsprozess</a:t>
            </a:r>
          </a:p>
        </p:txBody>
      </p:sp>
      <p:sp>
        <p:nvSpPr>
          <p:cNvPr id="5" name="Textfeld 4"/>
          <p:cNvSpPr txBox="1"/>
          <p:nvPr/>
        </p:nvSpPr>
        <p:spPr>
          <a:xfrm>
            <a:off x="221226" y="1901860"/>
            <a:ext cx="6027174" cy="600164"/>
          </a:xfrm>
          <a:prstGeom prst="rect">
            <a:avLst/>
          </a:prstGeom>
          <a:noFill/>
          <a:ln>
            <a:solidFill>
              <a:schemeClr val="tx2">
                <a:lumMod val="40000"/>
                <a:lumOff val="60000"/>
              </a:schemeClr>
            </a:solidFill>
          </a:ln>
        </p:spPr>
        <p:txBody>
          <a:bodyPr wrap="square" rtlCol="0">
            <a:spAutoFit/>
          </a:bodyPr>
          <a:lstStyle/>
          <a:p>
            <a:r>
              <a:rPr lang="de-DE" sz="1100" dirty="0" smtClean="0"/>
              <a:t>Stellen Sie bitte kurz die wichtigsten Ergebnisse von </a:t>
            </a:r>
            <a:r>
              <a:rPr lang="de-DE" sz="1100" dirty="0"/>
              <a:t>Förderphase 1 im Hinblick auf gegenwärtige </a:t>
            </a:r>
            <a:r>
              <a:rPr lang="de-DE" sz="1100" dirty="0" smtClean="0"/>
              <a:t>Herausforderungen im Innovationsprozess dar.</a:t>
            </a:r>
          </a:p>
          <a:p>
            <a:endParaRPr lang="de-DE" sz="1100" dirty="0"/>
          </a:p>
        </p:txBody>
      </p:sp>
      <p:sp>
        <p:nvSpPr>
          <p:cNvPr id="8" name="Rechteck 38"/>
          <p:cNvSpPr>
            <a:spLocks noChangeArrowheads="1"/>
          </p:cNvSpPr>
          <p:nvPr/>
        </p:nvSpPr>
        <p:spPr bwMode="auto">
          <a:xfrm>
            <a:off x="127000" y="0"/>
            <a:ext cx="1186815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utiger LT Com 55 Roman" pitchFamily="34" charset="0"/>
              </a:defRPr>
            </a:lvl1pPr>
            <a:lvl2pPr marL="742950" indent="-285750" eaLnBrk="0" hangingPunct="0">
              <a:defRPr>
                <a:solidFill>
                  <a:schemeClr val="tx1"/>
                </a:solidFill>
                <a:latin typeface="Frutiger LT Com 55 Roman" pitchFamily="34" charset="0"/>
              </a:defRPr>
            </a:lvl2pPr>
            <a:lvl3pPr marL="1143000" indent="-228600" eaLnBrk="0" hangingPunct="0">
              <a:defRPr>
                <a:solidFill>
                  <a:schemeClr val="tx1"/>
                </a:solidFill>
                <a:latin typeface="Frutiger LT Com 55 Roman" pitchFamily="34" charset="0"/>
              </a:defRPr>
            </a:lvl3pPr>
            <a:lvl4pPr marL="1600200" indent="-228600" eaLnBrk="0" hangingPunct="0">
              <a:defRPr>
                <a:solidFill>
                  <a:schemeClr val="tx1"/>
                </a:solidFill>
                <a:latin typeface="Frutiger LT Com 55 Roman" pitchFamily="34" charset="0"/>
              </a:defRPr>
            </a:lvl4pPr>
            <a:lvl5pPr marL="2057400" indent="-228600" eaLnBrk="0" hangingPunct="0">
              <a:defRPr>
                <a:solidFill>
                  <a:schemeClr val="tx1"/>
                </a:solidFill>
                <a:latin typeface="Frutiger LT Com 55 Roman" pitchFamily="34" charset="0"/>
              </a:defRPr>
            </a:lvl5pPr>
            <a:lvl6pPr marL="2514600" indent="-228600" eaLnBrk="0" fontAlgn="base" hangingPunct="0">
              <a:spcBef>
                <a:spcPct val="0"/>
              </a:spcBef>
              <a:spcAft>
                <a:spcPct val="0"/>
              </a:spcAft>
              <a:defRPr>
                <a:solidFill>
                  <a:schemeClr val="tx1"/>
                </a:solidFill>
                <a:latin typeface="Frutiger LT Com 55 Roman" pitchFamily="34" charset="0"/>
              </a:defRPr>
            </a:lvl6pPr>
            <a:lvl7pPr marL="2971800" indent="-228600" eaLnBrk="0" fontAlgn="base" hangingPunct="0">
              <a:spcBef>
                <a:spcPct val="0"/>
              </a:spcBef>
              <a:spcAft>
                <a:spcPct val="0"/>
              </a:spcAft>
              <a:defRPr>
                <a:solidFill>
                  <a:schemeClr val="tx1"/>
                </a:solidFill>
                <a:latin typeface="Frutiger LT Com 55 Roman" pitchFamily="34" charset="0"/>
              </a:defRPr>
            </a:lvl7pPr>
            <a:lvl8pPr marL="3429000" indent="-228600" eaLnBrk="0" fontAlgn="base" hangingPunct="0">
              <a:spcBef>
                <a:spcPct val="0"/>
              </a:spcBef>
              <a:spcAft>
                <a:spcPct val="0"/>
              </a:spcAft>
              <a:defRPr>
                <a:solidFill>
                  <a:schemeClr val="tx1"/>
                </a:solidFill>
                <a:latin typeface="Frutiger LT Com 55 Roman" pitchFamily="34" charset="0"/>
              </a:defRPr>
            </a:lvl8pPr>
            <a:lvl9pPr marL="3886200" indent="-228600" eaLnBrk="0" fontAlgn="base" hangingPunct="0">
              <a:spcBef>
                <a:spcPct val="0"/>
              </a:spcBef>
              <a:spcAft>
                <a:spcPct val="0"/>
              </a:spcAft>
              <a:defRPr>
                <a:solidFill>
                  <a:schemeClr val="tx1"/>
                </a:solidFill>
                <a:latin typeface="Frutiger LT Com 55 Roman" pitchFamily="34" charset="0"/>
              </a:defRPr>
            </a:lvl9pPr>
          </a:lstStyle>
          <a:p>
            <a:pPr eaLnBrk="1" hangingPunct="1">
              <a:defRPr/>
            </a:pPr>
            <a:r>
              <a:rPr lang="de-DE" altLang="de-DE" sz="3200" dirty="0" smtClean="0"/>
              <a:t>Projektname </a:t>
            </a:r>
            <a:r>
              <a:rPr lang="de-DE" altLang="de-DE" sz="1600" dirty="0" smtClean="0">
                <a:solidFill>
                  <a:srgbClr val="FF0000"/>
                </a:solidFill>
              </a:rPr>
              <a:t>(Zusatz nur für Weiterförderungsanträge)</a:t>
            </a:r>
            <a:r>
              <a:rPr lang="de-DE" altLang="de-DE" sz="3200" b="1" dirty="0" smtClean="0">
                <a:latin typeface="Frutiger LT Com 45 Light" panose="020B0303030504020204" pitchFamily="34" charset="0"/>
              </a:rPr>
              <a:t> </a:t>
            </a:r>
          </a:p>
          <a:p>
            <a:pPr eaLnBrk="1" hangingPunct="1">
              <a:defRPr/>
            </a:pPr>
            <a:r>
              <a:rPr lang="de-DE" altLang="de-DE" dirty="0" smtClean="0">
                <a:latin typeface="Frutiger LT Com 45 Light" panose="020B0303030504020204" pitchFamily="34" charset="0"/>
              </a:rPr>
              <a:t>Startphase: Ideenentwicklungsprozess</a:t>
            </a:r>
            <a:endParaRPr lang="de-DE" altLang="de-DE" dirty="0">
              <a:latin typeface="Frutiger LT Com 45 Light" panose="020B0303030504020204" pitchFamily="34" charset="0"/>
            </a:endParaRPr>
          </a:p>
        </p:txBody>
      </p:sp>
      <p:pic>
        <p:nvPicPr>
          <p:cNvPr id="1026" name="Picture 2" descr="C:\Users\kfue\Pictures\3d-Sensation-Logo-+-claim-Mensch-Maschine-Umwelt-Zukunf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152400"/>
            <a:ext cx="312215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0538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409</Words>
  <Application>Microsoft Office PowerPoint</Application>
  <PresentationFormat>Bildschirmpräsentation (4:3)</PresentationFormat>
  <Paragraphs>139</Paragraphs>
  <Slides>11</Slides>
  <Notes>10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Arial</vt:lpstr>
      <vt:lpstr>Calibri</vt:lpstr>
      <vt:lpstr>Comic Sans MS</vt:lpstr>
      <vt:lpstr>Frutiger LT Com 45 Light</vt:lpstr>
      <vt:lpstr>Frutiger LT Com 55 Roman</vt:lpstr>
      <vt:lpstr>Office Theme</vt:lpstr>
      <vt:lpstr>Vorlage Ideenskizze Ideen-Invention-Innovation (I³)  Call 2018 </vt:lpstr>
      <vt:lpstr>PowerPoint-Präsentation</vt:lpstr>
      <vt:lpstr>PowerPoint-Präsentation</vt:lpstr>
      <vt:lpstr>PowerPoint-Präsentation</vt:lpstr>
      <vt:lpstr>PowerPoint-Präsentation</vt:lpstr>
      <vt:lpstr>PowerPoint-Präsentation</vt:lpstr>
      <vt:lpstr>PowerPoint-Präsentation</vt:lpstr>
      <vt:lpstr>Projektname: Business Model Canvas als Ansatz zur Bewertung disruptiver Ideen </vt:lpstr>
      <vt:lpstr>PowerPoint-Präsentation</vt:lpstr>
      <vt:lpstr>PowerPoint-Präsentation</vt:lpstr>
      <vt:lpstr>PowerPoint-Präsentation</vt:lpstr>
    </vt:vector>
  </TitlesOfParts>
  <Company>World Vision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 canvas template</dc:title>
  <dc:creator>This version: James Cox</dc:creator>
  <dc:description>Full credit to  http://www.businessmodelgeneration.com and its users for this template. I have made enhancements to its useability by using a table as the underlying format.</dc:description>
  <cp:lastModifiedBy>Oxfart, Susan</cp:lastModifiedBy>
  <cp:revision>136</cp:revision>
  <cp:lastPrinted>2014-06-02T14:04:00Z</cp:lastPrinted>
  <dcterms:created xsi:type="dcterms:W3CDTF">2011-03-15T01:24:59Z</dcterms:created>
  <dcterms:modified xsi:type="dcterms:W3CDTF">2018-01-24T12:48:35Z</dcterms:modified>
</cp:coreProperties>
</file>